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794" r:id="rId2"/>
    <p:sldId id="1702" r:id="rId3"/>
    <p:sldId id="675" r:id="rId4"/>
    <p:sldId id="674" r:id="rId5"/>
    <p:sldId id="689" r:id="rId6"/>
    <p:sldId id="676" r:id="rId7"/>
    <p:sldId id="677" r:id="rId8"/>
    <p:sldId id="976" r:id="rId9"/>
    <p:sldId id="978" r:id="rId10"/>
    <p:sldId id="416" r:id="rId11"/>
    <p:sldId id="979" r:id="rId12"/>
    <p:sldId id="980" r:id="rId13"/>
    <p:sldId id="974" r:id="rId14"/>
    <p:sldId id="975" r:id="rId15"/>
    <p:sldId id="977" r:id="rId16"/>
    <p:sldId id="403" r:id="rId17"/>
    <p:sldId id="1703" r:id="rId18"/>
    <p:sldId id="981" r:id="rId19"/>
    <p:sldId id="292" r:id="rId20"/>
    <p:sldId id="293" r:id="rId21"/>
    <p:sldId id="294" r:id="rId22"/>
    <p:sldId id="405" r:id="rId23"/>
    <p:sldId id="382" r:id="rId24"/>
    <p:sldId id="409" r:id="rId25"/>
    <p:sldId id="410" r:id="rId26"/>
    <p:sldId id="641" r:id="rId27"/>
    <p:sldId id="666" r:id="rId28"/>
    <p:sldId id="1687" r:id="rId29"/>
    <p:sldId id="642" r:id="rId30"/>
    <p:sldId id="1688" r:id="rId31"/>
    <p:sldId id="1689" r:id="rId32"/>
    <p:sldId id="454" r:id="rId33"/>
    <p:sldId id="738" r:id="rId34"/>
    <p:sldId id="1690" r:id="rId35"/>
    <p:sldId id="2173" r:id="rId36"/>
    <p:sldId id="1006" r:id="rId37"/>
    <p:sldId id="442" r:id="rId38"/>
    <p:sldId id="1693" r:id="rId39"/>
    <p:sldId id="443" r:id="rId40"/>
    <p:sldId id="467" r:id="rId41"/>
    <p:sldId id="1695" r:id="rId42"/>
    <p:sldId id="1704" r:id="rId43"/>
    <p:sldId id="1696" r:id="rId44"/>
    <p:sldId id="1697" r:id="rId45"/>
    <p:sldId id="1698" r:id="rId46"/>
    <p:sldId id="1700" r:id="rId47"/>
    <p:sldId id="1699" r:id="rId48"/>
    <p:sldId id="1705" r:id="rId49"/>
    <p:sldId id="1701" r:id="rId50"/>
    <p:sldId id="17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ser Khan" initials="Y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B1E"/>
    <a:srgbClr val="8C1515"/>
    <a:srgbClr val="AFEBFF"/>
    <a:srgbClr val="FFAAAA"/>
    <a:srgbClr val="E3B7F1"/>
    <a:srgbClr val="C6D4FF"/>
    <a:srgbClr val="C5FFC5"/>
    <a:srgbClr val="05274E"/>
    <a:srgbClr val="B0C3FF"/>
    <a:srgbClr val="FFFF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69379" autoAdjust="0"/>
  </p:normalViewPr>
  <p:slideViewPr>
    <p:cSldViewPr snapToGrid="0">
      <p:cViewPr varScale="1">
        <p:scale>
          <a:sx n="96" d="100"/>
          <a:sy n="96" d="100"/>
        </p:scale>
        <p:origin x="1531" y="86"/>
      </p:cViewPr>
      <p:guideLst>
        <p:guide orient="horz" pos="2160"/>
        <p:guide pos="3840"/>
      </p:guideLst>
    </p:cSldViewPr>
  </p:slideViewPr>
  <p:notesTextViewPr>
    <p:cViewPr>
      <p:scale>
        <a:sx n="3" d="2"/>
        <a:sy n="3" d="2"/>
      </p:scale>
      <p:origin x="0" y="0"/>
    </p:cViewPr>
  </p:notesTextViewPr>
  <p:sorterViewPr>
    <p:cViewPr>
      <p:scale>
        <a:sx n="66" d="100"/>
        <a:sy n="66" d="100"/>
      </p:scale>
      <p:origin x="0" y="-2856"/>
    </p:cViewPr>
  </p:sorterViewPr>
  <p:notesViewPr>
    <p:cSldViewPr snapToGrid="0">
      <p:cViewPr varScale="1">
        <p:scale>
          <a:sx n="65" d="100"/>
          <a:sy n="65" d="100"/>
        </p:scale>
        <p:origin x="2578"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9E6E90-D057-4D0D-B992-091951C9891F}" type="datetimeFigureOut">
              <a:rPr lang="en-US" smtClean="0"/>
              <a:t>8/12/2025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CD6554-DBE6-4CB7-8C9A-72353E7B633D}" type="slidenum">
              <a:rPr lang="en-US" smtClean="0"/>
              <a:t>‹#›</a:t>
            </a:fld>
            <a:endParaRPr lang="en-US"/>
          </a:p>
        </p:txBody>
      </p:sp>
    </p:spTree>
    <p:extLst>
      <p:ext uri="{BB962C8B-B14F-4D97-AF65-F5344CB8AC3E}">
        <p14:creationId xmlns:p14="http://schemas.microsoft.com/office/powerpoint/2010/main" val="3055798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E82251-0160-4469-ACEE-303A5D4B0836}" type="datetimeFigureOut">
              <a:rPr lang="en-US" smtClean="0"/>
              <a:t>8/12/2025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56E40-D1A4-4189-B190-F9CD7DFE8702}" type="slidenum">
              <a:rPr lang="en-US" smtClean="0"/>
              <a:t>‹#›</a:t>
            </a:fld>
            <a:endParaRPr lang="en-US"/>
          </a:p>
        </p:txBody>
      </p:sp>
    </p:spTree>
    <p:extLst>
      <p:ext uri="{BB962C8B-B14F-4D97-AF65-F5344CB8AC3E}">
        <p14:creationId xmlns:p14="http://schemas.microsoft.com/office/powerpoint/2010/main" val="217180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656E40-D1A4-4189-B190-F9CD7DFE8702}" type="slidenum">
              <a:rPr lang="en-US" smtClean="0"/>
              <a:t>1</a:t>
            </a:fld>
            <a:endParaRPr lang="en-US"/>
          </a:p>
        </p:txBody>
      </p:sp>
    </p:spTree>
    <p:extLst>
      <p:ext uri="{BB962C8B-B14F-4D97-AF65-F5344CB8AC3E}">
        <p14:creationId xmlns:p14="http://schemas.microsoft.com/office/powerpoint/2010/main" val="96694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8x8 x4 x12 = 3072</a:t>
            </a:r>
          </a:p>
        </p:txBody>
      </p:sp>
      <p:sp>
        <p:nvSpPr>
          <p:cNvPr id="4" name="Slide Number Placeholder 3"/>
          <p:cNvSpPr>
            <a:spLocks noGrp="1"/>
          </p:cNvSpPr>
          <p:nvPr>
            <p:ph type="sldNum" sz="quarter" idx="5"/>
          </p:nvPr>
        </p:nvSpPr>
        <p:spPr/>
        <p:txBody>
          <a:bodyPr/>
          <a:lstStyle/>
          <a:p>
            <a:fld id="{71656E40-D1A4-4189-B190-F9CD7DFE8702}" type="slidenum">
              <a:rPr lang="en-US" smtClean="0"/>
              <a:t>7</a:t>
            </a:fld>
            <a:endParaRPr lang="en-US"/>
          </a:p>
        </p:txBody>
      </p:sp>
    </p:spTree>
    <p:extLst>
      <p:ext uri="{BB962C8B-B14F-4D97-AF65-F5344CB8AC3E}">
        <p14:creationId xmlns:p14="http://schemas.microsoft.com/office/powerpoint/2010/main" val="3696012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56E40-D1A4-4189-B190-F9CD7DFE8702}" type="slidenum">
              <a:rPr lang="en-US" smtClean="0"/>
              <a:t>30</a:t>
            </a:fld>
            <a:endParaRPr lang="en-US" dirty="0"/>
          </a:p>
        </p:txBody>
      </p:sp>
    </p:spTree>
    <p:extLst>
      <p:ext uri="{BB962C8B-B14F-4D97-AF65-F5344CB8AC3E}">
        <p14:creationId xmlns:p14="http://schemas.microsoft.com/office/powerpoint/2010/main" val="72464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a good demonstration of the potential of printed sensors. It shows printing of MRI receive coils. </a:t>
            </a:r>
          </a:p>
        </p:txBody>
      </p:sp>
      <p:sp>
        <p:nvSpPr>
          <p:cNvPr id="4" name="Slide Number Placeholder 3"/>
          <p:cNvSpPr>
            <a:spLocks noGrp="1"/>
          </p:cNvSpPr>
          <p:nvPr>
            <p:ph type="sldNum" sz="quarter" idx="10"/>
          </p:nvPr>
        </p:nvSpPr>
        <p:spPr/>
        <p:txBody>
          <a:bodyPr/>
          <a:lstStyle/>
          <a:p>
            <a:fld id="{71656E40-D1A4-4189-B190-F9CD7DFE8702}" type="slidenum">
              <a:rPr lang="en-US" smtClean="0"/>
              <a:t>32</a:t>
            </a:fld>
            <a:endParaRPr lang="en-US" dirty="0"/>
          </a:p>
        </p:txBody>
      </p:sp>
    </p:spTree>
    <p:extLst>
      <p:ext uri="{BB962C8B-B14F-4D97-AF65-F5344CB8AC3E}">
        <p14:creationId xmlns:p14="http://schemas.microsoft.com/office/powerpoint/2010/main" val="219111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solidFill>
                  <a:srgbClr val="991B1E"/>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1757564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91B1E"/>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PT Sans" panose="020B05030202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208198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991B1E"/>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200">
                <a:solidFill>
                  <a:schemeClr val="tx1">
                    <a:tint val="75000"/>
                  </a:schemeClr>
                </a:solidFill>
                <a:latin typeface="PT Sans" panose="020B0503020203020204" pitchFamily="34" charset="0"/>
                <a:ea typeface="PT Sans" panose="020B05030202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225212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1333FA-3E6C-459E-B945-3E8EDDA5F617}"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7B7C5-5B17-46D8-815E-F151820C828F}" type="slidenum">
              <a:rPr lang="en-US" smtClean="0"/>
              <a:t>‹#›</a:t>
            </a:fld>
            <a:endParaRPr lang="en-US"/>
          </a:p>
        </p:txBody>
      </p:sp>
    </p:spTree>
    <p:extLst>
      <p:ext uri="{BB962C8B-B14F-4D97-AF65-F5344CB8AC3E}">
        <p14:creationId xmlns:p14="http://schemas.microsoft.com/office/powerpoint/2010/main" val="147263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1333FA-3E6C-459E-B945-3E8EDDA5F617}"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7B7C5-5B17-46D8-815E-F151820C828F}" type="slidenum">
              <a:rPr lang="en-US" smtClean="0"/>
              <a:t>‹#›</a:t>
            </a:fld>
            <a:endParaRPr lang="en-US"/>
          </a:p>
        </p:txBody>
      </p:sp>
    </p:spTree>
    <p:extLst>
      <p:ext uri="{BB962C8B-B14F-4D97-AF65-F5344CB8AC3E}">
        <p14:creationId xmlns:p14="http://schemas.microsoft.com/office/powerpoint/2010/main" val="1039111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1333FA-3E6C-459E-B945-3E8EDDA5F617}"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7B7C5-5B17-46D8-815E-F151820C828F}" type="slidenum">
              <a:rPr lang="en-US" smtClean="0"/>
              <a:t>‹#›</a:t>
            </a:fld>
            <a:endParaRPr lang="en-US"/>
          </a:p>
        </p:txBody>
      </p:sp>
    </p:spTree>
    <p:extLst>
      <p:ext uri="{BB962C8B-B14F-4D97-AF65-F5344CB8AC3E}">
        <p14:creationId xmlns:p14="http://schemas.microsoft.com/office/powerpoint/2010/main" val="308946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0515600" cy="584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pic>
        <p:nvPicPr>
          <p:cNvPr id="5" name="Picture 4" descr="Text&#10;&#10;Description automatically generated with medium confidence">
            <a:extLst>
              <a:ext uri="{FF2B5EF4-FFF2-40B4-BE49-F238E27FC236}">
                <a16:creationId xmlns:a16="http://schemas.microsoft.com/office/drawing/2014/main" id="{7C60BECE-557F-4952-BC37-9040A86B01E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66576" t="22101" r="5881" b="20208"/>
          <a:stretch/>
        </p:blipFill>
        <p:spPr>
          <a:xfrm>
            <a:off x="10788202" y="0"/>
            <a:ext cx="1352283" cy="786782"/>
          </a:xfrm>
          <a:prstGeom prst="rect">
            <a:avLst/>
          </a:prstGeom>
        </p:spPr>
      </p:pic>
    </p:spTree>
    <p:extLst>
      <p:ext uri="{BB962C8B-B14F-4D97-AF65-F5344CB8AC3E}">
        <p14:creationId xmlns:p14="http://schemas.microsoft.com/office/powerpoint/2010/main" val="589290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3200" kern="1200">
          <a:solidFill>
            <a:srgbClr val="991B1E"/>
          </a:solidFill>
          <a:latin typeface="PT Sans" panose="020B0503020203020204" pitchFamily="34" charset="0"/>
          <a:ea typeface="Source Sans Pro" panose="020B0503030403020204"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0uY5z125X7E?start=4&amp;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18" Type="http://schemas.openxmlformats.org/officeDocument/2006/relationships/image" Target="../media/image46.jpe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5.png"/><Relationship Id="rId2" Type="http://schemas.openxmlformats.org/officeDocument/2006/relationships/image" Target="../media/image31.png"/><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3.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NqbQuZOFvOQ?feature=oembe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emf"/><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61.png"/><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png"/><Relationship Id="rId15" Type="http://schemas.openxmlformats.org/officeDocument/2006/relationships/image" Target="../media/image74.emf"/><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hyperlink" Target="mailto:yasser.khan@usc.edu" TargetMode="External"/><Relationship Id="rId7" Type="http://schemas.openxmlformats.org/officeDocument/2006/relationships/image" Target="../media/image78.jpg"/><Relationship Id="rId12" Type="http://schemas.openxmlformats.org/officeDocument/2006/relationships/hyperlink" Target="mailto:unglaub@usc.edu" TargetMode="External"/><Relationship Id="rId2" Type="http://schemas.openxmlformats.org/officeDocument/2006/relationships/hyperlink" Target="https://drive.google.com/file/d/1HjTI33m4UouCzfoHWDAxYqaWjobf419k/view?usp=sharing" TargetMode="External"/><Relationship Id="rId1" Type="http://schemas.openxmlformats.org/officeDocument/2006/relationships/slideLayout" Target="../slideLayouts/slideLayout2.xml"/><Relationship Id="rId6" Type="http://schemas.openxmlformats.org/officeDocument/2006/relationships/hyperlink" Target="mailto:daddepal@usc.edu" TargetMode="External"/><Relationship Id="rId11" Type="http://schemas.openxmlformats.org/officeDocument/2006/relationships/image" Target="../media/image82.png"/><Relationship Id="rId5" Type="http://schemas.openxmlformats.org/officeDocument/2006/relationships/hyperlink" Target="mailto:rkapadia@usc.edu" TargetMode="External"/><Relationship Id="rId10" Type="http://schemas.openxmlformats.org/officeDocument/2006/relationships/image" Target="../media/image81.jpg"/><Relationship Id="rId4" Type="http://schemas.openxmlformats.org/officeDocument/2006/relationships/hyperlink" Target="mailto:abbasija@usc.edu" TargetMode="External"/><Relationship Id="rId9" Type="http://schemas.openxmlformats.org/officeDocument/2006/relationships/image" Target="../media/image8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C49B-9325-4F28-84AA-EF2118377A76}"/>
              </a:ext>
            </a:extLst>
          </p:cNvPr>
          <p:cNvSpPr>
            <a:spLocks noGrp="1"/>
          </p:cNvSpPr>
          <p:nvPr>
            <p:ph type="ctrTitle"/>
          </p:nvPr>
        </p:nvSpPr>
        <p:spPr>
          <a:xfrm>
            <a:off x="2998966" y="1150200"/>
            <a:ext cx="6194065" cy="961565"/>
          </a:xfrm>
        </p:spPr>
        <p:txBody>
          <a:bodyPr>
            <a:noAutofit/>
          </a:bodyPr>
          <a:lstStyle/>
          <a:p>
            <a:r>
              <a:rPr lang="en-US" sz="4400" dirty="0">
                <a:effectLst/>
                <a:ea typeface="Times New Roman" panose="02020603050405020304" pitchFamily="18" charset="0"/>
                <a:cs typeface="Times New Roman" panose="02020603050405020304" pitchFamily="18" charset="0"/>
              </a:rPr>
              <a:t>ECE 105: Introduction to Electrical Engineerin</a:t>
            </a:r>
            <a:r>
              <a:rPr lang="en-US" sz="4400" dirty="0">
                <a:ea typeface="Times New Roman" panose="02020603050405020304" pitchFamily="18" charset="0"/>
                <a:cs typeface="Times New Roman" panose="02020603050405020304" pitchFamily="18" charset="0"/>
              </a:rPr>
              <a:t>g</a:t>
            </a:r>
            <a:endParaRPr lang="en-US" sz="4400" dirty="0"/>
          </a:p>
        </p:txBody>
      </p:sp>
      <p:sp>
        <p:nvSpPr>
          <p:cNvPr id="3" name="Subtitle 2">
            <a:extLst>
              <a:ext uri="{FF2B5EF4-FFF2-40B4-BE49-F238E27FC236}">
                <a16:creationId xmlns:a16="http://schemas.microsoft.com/office/drawing/2014/main" id="{760D5305-B3D3-4E24-9167-6DC659185F5C}"/>
              </a:ext>
            </a:extLst>
          </p:cNvPr>
          <p:cNvSpPr>
            <a:spLocks noGrp="1"/>
          </p:cNvSpPr>
          <p:nvPr>
            <p:ph type="subTitle" idx="1"/>
          </p:nvPr>
        </p:nvSpPr>
        <p:spPr>
          <a:xfrm>
            <a:off x="3300811" y="3477445"/>
            <a:ext cx="5590376" cy="2230355"/>
          </a:xfrm>
        </p:spPr>
        <p:txBody>
          <a:bodyPr>
            <a:normAutofit/>
          </a:bodyPr>
          <a:lstStyle/>
          <a:p>
            <a:r>
              <a:rPr lang="en-US" sz="2800" dirty="0">
                <a:latin typeface="PT Sans" panose="020B0503020203020204" pitchFamily="34" charset="0"/>
              </a:rPr>
              <a:t>Lecture 1</a:t>
            </a:r>
          </a:p>
          <a:p>
            <a:r>
              <a:rPr lang="en-US" sz="2800" dirty="0">
                <a:latin typeface="PT Sans" panose="020B0503020203020204" pitchFamily="34" charset="0"/>
              </a:rPr>
              <a:t>Introduction to EE, and ECE 105</a:t>
            </a:r>
          </a:p>
          <a:p>
            <a:r>
              <a:rPr lang="en-US" sz="2800" dirty="0"/>
              <a:t>Yasser Khan</a:t>
            </a:r>
          </a:p>
          <a:p>
            <a:r>
              <a:rPr lang="en-US" sz="2800" dirty="0" err="1">
                <a:latin typeface="PT Sans" panose="020B0503020203020204" pitchFamily="34" charset="0"/>
              </a:rPr>
              <a:t>Rehan</a:t>
            </a:r>
            <a:r>
              <a:rPr lang="en-US" sz="2800" dirty="0">
                <a:latin typeface="PT Sans" panose="020B0503020203020204" pitchFamily="34" charset="0"/>
              </a:rPr>
              <a:t> Kapadia</a:t>
            </a:r>
          </a:p>
        </p:txBody>
      </p:sp>
    </p:spTree>
    <p:extLst>
      <p:ext uri="{BB962C8B-B14F-4D97-AF65-F5344CB8AC3E}">
        <p14:creationId xmlns:p14="http://schemas.microsoft.com/office/powerpoint/2010/main" val="350551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79837F-3899-3262-53EA-9348D60703AC}"/>
              </a:ext>
            </a:extLst>
          </p:cNvPr>
          <p:cNvSpPr>
            <a:spLocks noGrp="1" noChangeArrowheads="1"/>
          </p:cNvSpPr>
          <p:nvPr>
            <p:ph type="title"/>
          </p:nvPr>
        </p:nvSpPr>
        <p:spPr>
          <a:xfrm>
            <a:off x="0" y="-72737"/>
            <a:ext cx="7772400" cy="680027"/>
          </a:xfrm>
        </p:spPr>
        <p:txBody>
          <a:bodyPr/>
          <a:lstStyle/>
          <a:p>
            <a:r>
              <a:rPr lang="en-US" altLang="en-US" dirty="0"/>
              <a:t>1956 Physics Nobel Prize</a:t>
            </a:r>
          </a:p>
        </p:txBody>
      </p:sp>
      <p:pic>
        <p:nvPicPr>
          <p:cNvPr id="20483" name="Picture 4">
            <a:extLst>
              <a:ext uri="{FF2B5EF4-FFF2-40B4-BE49-F238E27FC236}">
                <a16:creationId xmlns:a16="http://schemas.microsoft.com/office/drawing/2014/main" id="{2E4DFF6F-0490-732C-9065-EC1F3D3F3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58" t="11806" r="42578" b="23958"/>
          <a:stretch>
            <a:fillRect/>
          </a:stretch>
        </p:blipFill>
        <p:spPr bwMode="auto">
          <a:xfrm>
            <a:off x="2712028" y="700808"/>
            <a:ext cx="6359236" cy="57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79837F-3899-3262-53EA-9348D60703AC}"/>
              </a:ext>
            </a:extLst>
          </p:cNvPr>
          <p:cNvSpPr>
            <a:spLocks noGrp="1" noChangeArrowheads="1"/>
          </p:cNvSpPr>
          <p:nvPr>
            <p:ph type="title"/>
          </p:nvPr>
        </p:nvSpPr>
        <p:spPr>
          <a:xfrm>
            <a:off x="0" y="-72737"/>
            <a:ext cx="7772400" cy="680027"/>
          </a:xfrm>
        </p:spPr>
        <p:txBody>
          <a:bodyPr/>
          <a:lstStyle/>
          <a:p>
            <a:r>
              <a:rPr lang="en-US" altLang="en-US" dirty="0"/>
              <a:t>What is a transistor?</a:t>
            </a:r>
          </a:p>
        </p:txBody>
      </p:sp>
      <p:graphicFrame>
        <p:nvGraphicFramePr>
          <p:cNvPr id="2" name="Object 7">
            <a:extLst>
              <a:ext uri="{FF2B5EF4-FFF2-40B4-BE49-F238E27FC236}">
                <a16:creationId xmlns:a16="http://schemas.microsoft.com/office/drawing/2014/main" id="{91A3ABBC-1AA6-D2A4-F325-1286DC1EB913}"/>
              </a:ext>
            </a:extLst>
          </p:cNvPr>
          <p:cNvGraphicFramePr>
            <a:graphicFrameLocks noChangeAspect="1"/>
          </p:cNvGraphicFramePr>
          <p:nvPr/>
        </p:nvGraphicFramePr>
        <p:xfrm>
          <a:off x="672861" y="883226"/>
          <a:ext cx="10846277" cy="5609539"/>
        </p:xfrm>
        <a:graphic>
          <a:graphicData uri="http://schemas.openxmlformats.org/presentationml/2006/ole">
            <mc:AlternateContent xmlns:mc="http://schemas.openxmlformats.org/markup-compatibility/2006">
              <mc:Choice xmlns:v="urn:schemas-microsoft-com:vml" Requires="v">
                <p:oleObj name="Bitmap Image" r:id="rId2" imgW="6881456" imgH="3558848" progId="Paint.Picture">
                  <p:embed/>
                </p:oleObj>
              </mc:Choice>
              <mc:Fallback>
                <p:oleObj name="Bitmap Image" r:id="rId2" imgW="6881456" imgH="3558848" progId="Paint.Picture">
                  <p:embed/>
                  <p:pic>
                    <p:nvPicPr>
                      <p:cNvPr id="2" name="Object 7">
                        <a:extLst>
                          <a:ext uri="{FF2B5EF4-FFF2-40B4-BE49-F238E27FC236}">
                            <a16:creationId xmlns:a16="http://schemas.microsoft.com/office/drawing/2014/main" id="{91A3ABBC-1AA6-D2A4-F325-1286DC1EB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61" y="883226"/>
                        <a:ext cx="10846277" cy="560953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458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79837F-3899-3262-53EA-9348D60703AC}"/>
              </a:ext>
            </a:extLst>
          </p:cNvPr>
          <p:cNvSpPr>
            <a:spLocks noGrp="1" noChangeArrowheads="1"/>
          </p:cNvSpPr>
          <p:nvPr>
            <p:ph type="title"/>
          </p:nvPr>
        </p:nvSpPr>
        <p:spPr>
          <a:xfrm>
            <a:off x="0" y="-72737"/>
            <a:ext cx="7772400" cy="680027"/>
          </a:xfrm>
        </p:spPr>
        <p:txBody>
          <a:bodyPr/>
          <a:lstStyle/>
          <a:p>
            <a:r>
              <a:rPr lang="en-US" altLang="en-US" dirty="0"/>
              <a:t>What is a transistor?</a:t>
            </a:r>
          </a:p>
        </p:txBody>
      </p:sp>
      <p:pic>
        <p:nvPicPr>
          <p:cNvPr id="3" name="Picture 2">
            <a:extLst>
              <a:ext uri="{FF2B5EF4-FFF2-40B4-BE49-F238E27FC236}">
                <a16:creationId xmlns:a16="http://schemas.microsoft.com/office/drawing/2014/main" id="{4E986AC3-FED3-46FD-2B7A-D74824BB3240}"/>
              </a:ext>
            </a:extLst>
          </p:cNvPr>
          <p:cNvPicPr>
            <a:picLocks noChangeAspect="1"/>
          </p:cNvPicPr>
          <p:nvPr/>
        </p:nvPicPr>
        <p:blipFill>
          <a:blip r:embed="rId2">
            <a:alphaModFix amt="5000"/>
          </a:blip>
          <a:stretch>
            <a:fillRect/>
          </a:stretch>
        </p:blipFill>
        <p:spPr>
          <a:xfrm>
            <a:off x="558546" y="738378"/>
            <a:ext cx="10846308" cy="5609844"/>
          </a:xfrm>
          <a:prstGeom prst="rect">
            <a:avLst/>
          </a:prstGeom>
        </p:spPr>
      </p:pic>
      <p:sp>
        <p:nvSpPr>
          <p:cNvPr id="4" name="TextBox 3">
            <a:extLst>
              <a:ext uri="{FF2B5EF4-FFF2-40B4-BE49-F238E27FC236}">
                <a16:creationId xmlns:a16="http://schemas.microsoft.com/office/drawing/2014/main" id="{43D3D0CC-B1C3-A9DF-5434-539F077E0E84}"/>
              </a:ext>
            </a:extLst>
          </p:cNvPr>
          <p:cNvSpPr txBox="1"/>
          <p:nvPr/>
        </p:nvSpPr>
        <p:spPr>
          <a:xfrm>
            <a:off x="841664" y="966355"/>
            <a:ext cx="10661072" cy="4832092"/>
          </a:xfrm>
          <a:prstGeom prst="rect">
            <a:avLst/>
          </a:prstGeom>
          <a:noFill/>
        </p:spPr>
        <p:txBody>
          <a:bodyPr wrap="square" rtlCol="0">
            <a:spAutoFit/>
          </a:bodyPr>
          <a:lstStyle/>
          <a:p>
            <a:pPr marL="342900" indent="-342900">
              <a:buAutoNum type="arabicPeriod"/>
            </a:pPr>
            <a:r>
              <a:rPr lang="en-US" sz="4400" dirty="0">
                <a:latin typeface="PT Sans" panose="020B0503020203020204" pitchFamily="34" charset="0"/>
              </a:rPr>
              <a:t>It acts as an on-off switch.</a:t>
            </a:r>
          </a:p>
          <a:p>
            <a:pPr marL="342900" indent="-342900">
              <a:buAutoNum type="arabicPeriod"/>
            </a:pPr>
            <a:endParaRPr lang="en-US" sz="4400" dirty="0">
              <a:latin typeface="PT Sans" panose="020B0503020203020204" pitchFamily="34" charset="0"/>
            </a:endParaRPr>
          </a:p>
          <a:p>
            <a:pPr marL="342900" indent="-342900">
              <a:buAutoNum type="arabicPeriod"/>
            </a:pPr>
            <a:r>
              <a:rPr lang="en-US" sz="4400" dirty="0">
                <a:latin typeface="PT Sans" panose="020B0503020203020204" pitchFamily="34" charset="0"/>
              </a:rPr>
              <a:t>We want to switch it on and off as fast as possible.</a:t>
            </a:r>
          </a:p>
          <a:p>
            <a:pPr marL="342900" indent="-342900">
              <a:buAutoNum type="arabicPeriod"/>
            </a:pPr>
            <a:endParaRPr lang="en-US" sz="4400" dirty="0">
              <a:latin typeface="PT Sans" panose="020B0503020203020204" pitchFamily="34" charset="0"/>
            </a:endParaRPr>
          </a:p>
          <a:p>
            <a:pPr marL="342900" indent="-342900">
              <a:buAutoNum type="arabicPeriod"/>
            </a:pPr>
            <a:r>
              <a:rPr lang="en-US" sz="4400" dirty="0">
                <a:latin typeface="PT Sans" panose="020B0503020203020204" pitchFamily="34" charset="0"/>
              </a:rPr>
              <a:t>We want to switch it on and off with as little power usage as possible.</a:t>
            </a:r>
          </a:p>
        </p:txBody>
      </p:sp>
    </p:spTree>
    <p:extLst>
      <p:ext uri="{BB962C8B-B14F-4D97-AF65-F5344CB8AC3E}">
        <p14:creationId xmlns:p14="http://schemas.microsoft.com/office/powerpoint/2010/main" val="3915697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F657-BCE3-ED69-9671-944B587BC6F1}"/>
              </a:ext>
            </a:extLst>
          </p:cNvPr>
          <p:cNvSpPr>
            <a:spLocks noGrp="1"/>
          </p:cNvSpPr>
          <p:nvPr>
            <p:ph type="title"/>
          </p:nvPr>
        </p:nvSpPr>
        <p:spPr/>
        <p:txBody>
          <a:bodyPr>
            <a:normAutofit/>
          </a:bodyPr>
          <a:lstStyle/>
          <a:p>
            <a:r>
              <a:rPr lang="en-US" dirty="0"/>
              <a:t>What do modern day integrated circuits look like?</a:t>
            </a:r>
          </a:p>
        </p:txBody>
      </p:sp>
      <p:sp>
        <p:nvSpPr>
          <p:cNvPr id="3" name="Content Placeholder 2">
            <a:extLst>
              <a:ext uri="{FF2B5EF4-FFF2-40B4-BE49-F238E27FC236}">
                <a16:creationId xmlns:a16="http://schemas.microsoft.com/office/drawing/2014/main" id="{1577DF42-D70F-2DBC-60C5-20C3E6844772}"/>
              </a:ext>
            </a:extLst>
          </p:cNvPr>
          <p:cNvSpPr>
            <a:spLocks noGrp="1"/>
          </p:cNvSpPr>
          <p:nvPr>
            <p:ph idx="1"/>
          </p:nvPr>
        </p:nvSpPr>
        <p:spPr>
          <a:xfrm>
            <a:off x="5181600" y="952501"/>
            <a:ext cx="5974080" cy="4916594"/>
          </a:xfrm>
        </p:spPr>
        <p:txBody>
          <a:bodyPr>
            <a:normAutofit fontScale="92500" lnSpcReduction="20000"/>
          </a:bodyPr>
          <a:lstStyle/>
          <a:p>
            <a:r>
              <a:rPr lang="en-US" dirty="0"/>
              <a:t>Key points</a:t>
            </a:r>
          </a:p>
          <a:p>
            <a:pPr lvl="1"/>
            <a:r>
              <a:rPr lang="en-US" dirty="0"/>
              <a:t>Total of ~150 billion transistors</a:t>
            </a:r>
          </a:p>
          <a:p>
            <a:pPr lvl="1"/>
            <a:r>
              <a:rPr lang="en-US" dirty="0"/>
              <a:t>Uses 5 nm node technology</a:t>
            </a:r>
          </a:p>
          <a:p>
            <a:pPr lvl="2"/>
            <a:r>
              <a:rPr lang="en-US" dirty="0"/>
              <a:t>Density of transistors is ~130-230 million transistors/mm</a:t>
            </a:r>
            <a:r>
              <a:rPr lang="en-US" baseline="30000" dirty="0"/>
              <a:t>2</a:t>
            </a:r>
            <a:endParaRPr lang="en-US" dirty="0"/>
          </a:p>
          <a:p>
            <a:pPr lvl="2"/>
            <a:r>
              <a:rPr lang="en-US" dirty="0"/>
              <a:t>In the area of a cell , we could fit ~100k - 1 million transistors</a:t>
            </a:r>
          </a:p>
          <a:p>
            <a:pPr lvl="1"/>
            <a:endParaRPr lang="en-US" dirty="0"/>
          </a:p>
          <a:p>
            <a:pPr lvl="1"/>
            <a:r>
              <a:rPr lang="en-US" dirty="0"/>
              <a:t>Multiple parts of this processor use 3-D stacked dies</a:t>
            </a:r>
          </a:p>
          <a:p>
            <a:pPr lvl="2"/>
            <a:r>
              <a:rPr lang="en-US" dirty="0"/>
              <a:t>Enables computing, memory, sensing, and stimulation to be integrated together</a:t>
            </a:r>
          </a:p>
          <a:p>
            <a:pPr lvl="2"/>
            <a:endParaRPr lang="en-US" dirty="0"/>
          </a:p>
          <a:p>
            <a:pPr lvl="1"/>
            <a:r>
              <a:rPr lang="en-US" dirty="0"/>
              <a:t>Performance ~8x improved over previous MI250 Accelerator</a:t>
            </a:r>
          </a:p>
          <a:p>
            <a:pPr lvl="2"/>
            <a:r>
              <a:rPr lang="en-US" dirty="0"/>
              <a:t>If they upgraded the fastest supercomputer to this part, they could train the largest AI/ML systems </a:t>
            </a:r>
          </a:p>
        </p:txBody>
      </p:sp>
      <p:sp>
        <p:nvSpPr>
          <p:cNvPr id="4" name="AutoShape 2" descr="MI300">
            <a:extLst>
              <a:ext uri="{FF2B5EF4-FFF2-40B4-BE49-F238E27FC236}">
                <a16:creationId xmlns:a16="http://schemas.microsoft.com/office/drawing/2014/main" id="{218F3997-A35A-9913-7EAE-BBBED1DA3004}"/>
              </a:ext>
            </a:extLst>
          </p:cNvPr>
          <p:cNvSpPr>
            <a:spLocks noChangeAspect="1" noChangeArrowheads="1"/>
          </p:cNvSpPr>
          <p:nvPr/>
        </p:nvSpPr>
        <p:spPr bwMode="auto">
          <a:xfrm>
            <a:off x="5897880" y="387667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PT Sans" panose="020B0503020203020204" pitchFamily="34" charset="0"/>
            </a:endParaRPr>
          </a:p>
        </p:txBody>
      </p:sp>
      <p:pic>
        <p:nvPicPr>
          <p:cNvPr id="5" name="Picture 4">
            <a:extLst>
              <a:ext uri="{FF2B5EF4-FFF2-40B4-BE49-F238E27FC236}">
                <a16:creationId xmlns:a16="http://schemas.microsoft.com/office/drawing/2014/main" id="{2E14E5A2-8EC6-2526-3564-DFD35D0899C9}"/>
              </a:ext>
            </a:extLst>
          </p:cNvPr>
          <p:cNvPicPr>
            <a:picLocks noChangeAspect="1"/>
          </p:cNvPicPr>
          <p:nvPr/>
        </p:nvPicPr>
        <p:blipFill>
          <a:blip r:embed="rId2"/>
          <a:stretch>
            <a:fillRect/>
          </a:stretch>
        </p:blipFill>
        <p:spPr>
          <a:xfrm>
            <a:off x="613887" y="1762125"/>
            <a:ext cx="3796057" cy="2837259"/>
          </a:xfrm>
          <a:prstGeom prst="rect">
            <a:avLst/>
          </a:prstGeom>
        </p:spPr>
      </p:pic>
      <p:sp>
        <p:nvSpPr>
          <p:cNvPr id="6" name="TextBox 5">
            <a:extLst>
              <a:ext uri="{FF2B5EF4-FFF2-40B4-BE49-F238E27FC236}">
                <a16:creationId xmlns:a16="http://schemas.microsoft.com/office/drawing/2014/main" id="{D7E3FA14-F646-6961-3519-E7E8872BCD6E}"/>
              </a:ext>
            </a:extLst>
          </p:cNvPr>
          <p:cNvSpPr txBox="1"/>
          <p:nvPr/>
        </p:nvSpPr>
        <p:spPr>
          <a:xfrm>
            <a:off x="394678" y="1369710"/>
            <a:ext cx="4234472" cy="415498"/>
          </a:xfrm>
          <a:prstGeom prst="rect">
            <a:avLst/>
          </a:prstGeom>
          <a:noFill/>
        </p:spPr>
        <p:txBody>
          <a:bodyPr wrap="square" rtlCol="0">
            <a:spAutoFit/>
          </a:bodyPr>
          <a:lstStyle/>
          <a:p>
            <a:pPr algn="ctr"/>
            <a:r>
              <a:rPr lang="en-US" sz="2100" b="1" dirty="0">
                <a:latin typeface="PT Sans" panose="020B0503020203020204" pitchFamily="34" charset="0"/>
              </a:rPr>
              <a:t>AMD Instinct MI300 Accelerator</a:t>
            </a:r>
          </a:p>
        </p:txBody>
      </p:sp>
    </p:spTree>
    <p:extLst>
      <p:ext uri="{BB962C8B-B14F-4D97-AF65-F5344CB8AC3E}">
        <p14:creationId xmlns:p14="http://schemas.microsoft.com/office/powerpoint/2010/main" val="190915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D042-E49C-73AE-0041-4402BA24A8EF}"/>
              </a:ext>
            </a:extLst>
          </p:cNvPr>
          <p:cNvSpPr>
            <a:spLocks noGrp="1"/>
          </p:cNvSpPr>
          <p:nvPr>
            <p:ph type="title"/>
          </p:nvPr>
        </p:nvSpPr>
        <p:spPr/>
        <p:txBody>
          <a:bodyPr>
            <a:normAutofit/>
          </a:bodyPr>
          <a:lstStyle/>
          <a:p>
            <a:r>
              <a:rPr lang="en-US" dirty="0"/>
              <a:t>What do these look like?</a:t>
            </a:r>
          </a:p>
        </p:txBody>
      </p:sp>
      <p:pic>
        <p:nvPicPr>
          <p:cNvPr id="2050" name="Picture 2" descr="Intel Looks Ahead to Stacked Nano-Ribbon Transistors, Anti-Ferroelectric  E-DRAM at IEDM - Semiconductor Digest">
            <a:extLst>
              <a:ext uri="{FF2B5EF4-FFF2-40B4-BE49-F238E27FC236}">
                <a16:creationId xmlns:a16="http://schemas.microsoft.com/office/drawing/2014/main" id="{00BEFDAF-0C11-290E-00DB-5D1F771E1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585" y="1073537"/>
            <a:ext cx="5392340" cy="44632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94C5DE-A1B3-156A-5B9A-2C849106502D}"/>
              </a:ext>
            </a:extLst>
          </p:cNvPr>
          <p:cNvSpPr txBox="1"/>
          <p:nvPr/>
        </p:nvSpPr>
        <p:spPr>
          <a:xfrm>
            <a:off x="8162925" y="4514850"/>
            <a:ext cx="3695700" cy="830997"/>
          </a:xfrm>
          <a:prstGeom prst="rect">
            <a:avLst/>
          </a:prstGeom>
          <a:noFill/>
        </p:spPr>
        <p:txBody>
          <a:bodyPr wrap="square" rtlCol="0">
            <a:spAutoFit/>
          </a:bodyPr>
          <a:lstStyle/>
          <a:p>
            <a:r>
              <a:rPr lang="en-US" sz="2400" dirty="0">
                <a:latin typeface="PT Sans" panose="020B0503020203020204" pitchFamily="34" charset="0"/>
              </a:rPr>
              <a:t>Active devices (silicon transistors)</a:t>
            </a:r>
          </a:p>
        </p:txBody>
      </p:sp>
      <p:sp>
        <p:nvSpPr>
          <p:cNvPr id="7" name="TextBox 6">
            <a:extLst>
              <a:ext uri="{FF2B5EF4-FFF2-40B4-BE49-F238E27FC236}">
                <a16:creationId xmlns:a16="http://schemas.microsoft.com/office/drawing/2014/main" id="{3CC3A131-445D-F654-5982-AFD19BC2402B}"/>
              </a:ext>
            </a:extLst>
          </p:cNvPr>
          <p:cNvSpPr txBox="1"/>
          <p:nvPr/>
        </p:nvSpPr>
        <p:spPr>
          <a:xfrm>
            <a:off x="8162925" y="2343150"/>
            <a:ext cx="3695700" cy="830997"/>
          </a:xfrm>
          <a:prstGeom prst="rect">
            <a:avLst/>
          </a:prstGeom>
          <a:noFill/>
        </p:spPr>
        <p:txBody>
          <a:bodyPr wrap="square" rtlCol="0">
            <a:spAutoFit/>
          </a:bodyPr>
          <a:lstStyle/>
          <a:p>
            <a:r>
              <a:rPr lang="en-US" sz="2400" dirty="0">
                <a:latin typeface="PT Sans" panose="020B0503020203020204" pitchFamily="34" charset="0"/>
              </a:rPr>
              <a:t>Wires to connect all the transistors together</a:t>
            </a:r>
          </a:p>
        </p:txBody>
      </p:sp>
      <p:sp>
        <p:nvSpPr>
          <p:cNvPr id="8" name="Right Brace 7">
            <a:extLst>
              <a:ext uri="{FF2B5EF4-FFF2-40B4-BE49-F238E27FC236}">
                <a16:creationId xmlns:a16="http://schemas.microsoft.com/office/drawing/2014/main" id="{CC98CD73-C193-F111-11B6-0B54C906F31B}"/>
              </a:ext>
            </a:extLst>
          </p:cNvPr>
          <p:cNvSpPr/>
          <p:nvPr/>
        </p:nvSpPr>
        <p:spPr>
          <a:xfrm>
            <a:off x="7486650" y="1143000"/>
            <a:ext cx="676275" cy="3114675"/>
          </a:xfrm>
          <a:prstGeom prst="rightBrace">
            <a:avLst>
              <a:gd name="adj1" fmla="val 1960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PT Sans" panose="020B0503020203020204" pitchFamily="34" charset="0"/>
            </a:endParaRPr>
          </a:p>
        </p:txBody>
      </p:sp>
      <p:sp>
        <p:nvSpPr>
          <p:cNvPr id="9" name="Right Brace 8">
            <a:extLst>
              <a:ext uri="{FF2B5EF4-FFF2-40B4-BE49-F238E27FC236}">
                <a16:creationId xmlns:a16="http://schemas.microsoft.com/office/drawing/2014/main" id="{371B589B-77D3-E2F9-7DB9-3DD35DC03B0B}"/>
              </a:ext>
            </a:extLst>
          </p:cNvPr>
          <p:cNvSpPr/>
          <p:nvPr/>
        </p:nvSpPr>
        <p:spPr>
          <a:xfrm>
            <a:off x="7386638" y="4440173"/>
            <a:ext cx="676275" cy="712852"/>
          </a:xfrm>
          <a:prstGeom prst="rightBrace">
            <a:avLst>
              <a:gd name="adj1" fmla="val 1960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PT Sans" panose="020B0503020203020204" pitchFamily="34" charset="0"/>
            </a:endParaRPr>
          </a:p>
        </p:txBody>
      </p:sp>
    </p:spTree>
    <p:extLst>
      <p:ext uri="{BB962C8B-B14F-4D97-AF65-F5344CB8AC3E}">
        <p14:creationId xmlns:p14="http://schemas.microsoft.com/office/powerpoint/2010/main" val="3331702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A7BCD-AA8C-FB76-0AD2-EFD4861B982B}"/>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PT Sans" panose="020B0503020203020204" pitchFamily="34" charset="0"/>
              </a:rPr>
              <a:t>How did we get here?</a:t>
            </a:r>
          </a:p>
        </p:txBody>
      </p:sp>
    </p:spTree>
    <p:extLst>
      <p:ext uri="{BB962C8B-B14F-4D97-AF65-F5344CB8AC3E}">
        <p14:creationId xmlns:p14="http://schemas.microsoft.com/office/powerpoint/2010/main" val="296536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72F3-15AF-E558-C083-7D77BDB291F1}"/>
              </a:ext>
            </a:extLst>
          </p:cNvPr>
          <p:cNvSpPr>
            <a:spLocks noGrp="1"/>
          </p:cNvSpPr>
          <p:nvPr>
            <p:ph type="title"/>
          </p:nvPr>
        </p:nvSpPr>
        <p:spPr/>
        <p:txBody>
          <a:bodyPr>
            <a:normAutofit/>
          </a:bodyPr>
          <a:lstStyle/>
          <a:p>
            <a:r>
              <a:rPr lang="en-US" dirty="0"/>
              <a:t>How much has computing power increased?</a:t>
            </a:r>
          </a:p>
        </p:txBody>
      </p:sp>
      <p:sp>
        <p:nvSpPr>
          <p:cNvPr id="3" name="Content Placeholder 2">
            <a:extLst>
              <a:ext uri="{FF2B5EF4-FFF2-40B4-BE49-F238E27FC236}">
                <a16:creationId xmlns:a16="http://schemas.microsoft.com/office/drawing/2014/main" id="{4E45ECCF-5C40-480B-1CB2-5A979A0096A0}"/>
              </a:ext>
            </a:extLst>
          </p:cNvPr>
          <p:cNvSpPr>
            <a:spLocks noGrp="1"/>
          </p:cNvSpPr>
          <p:nvPr>
            <p:ph idx="1"/>
          </p:nvPr>
        </p:nvSpPr>
        <p:spPr>
          <a:xfrm>
            <a:off x="1219200" y="5459077"/>
            <a:ext cx="10058400" cy="1090177"/>
          </a:xfrm>
        </p:spPr>
        <p:txBody>
          <a:bodyPr>
            <a:normAutofit lnSpcReduction="10000"/>
          </a:bodyPr>
          <a:lstStyle/>
          <a:p>
            <a:r>
              <a:rPr lang="en-US" sz="2800" dirty="0"/>
              <a:t>From 1990 to today, the worlds largest super computers have increased computing power by 100,000x</a:t>
            </a:r>
          </a:p>
          <a:p>
            <a:pPr lvl="1"/>
            <a:r>
              <a:rPr lang="en-US" sz="2000" dirty="0"/>
              <a:t>That’s a lot!</a:t>
            </a:r>
          </a:p>
        </p:txBody>
      </p:sp>
      <p:sp>
        <p:nvSpPr>
          <p:cNvPr id="4" name="AutoShape 2" descr="Traditional semiconductor costs. The cost of a single semiconductor fabrication facility (red circles) and a single transistor (blue squares) over the past 30 years is shown. Graph is adapted from Thompson and Parthasarathy 2006  ">
            <a:extLst>
              <a:ext uri="{FF2B5EF4-FFF2-40B4-BE49-F238E27FC236}">
                <a16:creationId xmlns:a16="http://schemas.microsoft.com/office/drawing/2014/main" id="{9AAC82EC-31BC-8A48-40A9-20E8AF449C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PT Sans" panose="020B0503020203020204" pitchFamily="34" charset="0"/>
            </a:endParaRPr>
          </a:p>
        </p:txBody>
      </p:sp>
      <p:cxnSp>
        <p:nvCxnSpPr>
          <p:cNvPr id="7" name="Straight Connector 6">
            <a:extLst>
              <a:ext uri="{FF2B5EF4-FFF2-40B4-BE49-F238E27FC236}">
                <a16:creationId xmlns:a16="http://schemas.microsoft.com/office/drawing/2014/main" id="{E1AC301F-7009-AAF5-CF3B-DBCD2902CE45}"/>
              </a:ext>
            </a:extLst>
          </p:cNvPr>
          <p:cNvCxnSpPr/>
          <p:nvPr/>
        </p:nvCxnSpPr>
        <p:spPr>
          <a:xfrm>
            <a:off x="471181" y="5419699"/>
            <a:ext cx="10654019"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40765A7-89B8-D122-9F45-EEEAA3B88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30691"/>
            <a:ext cx="6248400" cy="4412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6095A6-0765-6AE5-318B-F79E0496BB05}"/>
              </a:ext>
            </a:extLst>
          </p:cNvPr>
          <p:cNvSpPr txBox="1"/>
          <p:nvPr/>
        </p:nvSpPr>
        <p:spPr>
          <a:xfrm>
            <a:off x="7013749" y="6374169"/>
            <a:ext cx="5446206" cy="261610"/>
          </a:xfrm>
          <a:prstGeom prst="rect">
            <a:avLst/>
          </a:prstGeom>
          <a:noFill/>
        </p:spPr>
        <p:txBody>
          <a:bodyPr wrap="square" rtlCol="0">
            <a:spAutoFit/>
          </a:bodyPr>
          <a:lstStyle/>
          <a:p>
            <a:r>
              <a:rPr lang="en-US" sz="1100" dirty="0">
                <a:latin typeface="PT Sans" panose="020B0503020203020204" pitchFamily="34" charset="0"/>
              </a:rPr>
              <a:t>By Our World In Data - https://ourworldindata.org/grapher/supercomputer-power-flops </a:t>
            </a:r>
          </a:p>
        </p:txBody>
      </p:sp>
      <p:pic>
        <p:nvPicPr>
          <p:cNvPr id="8" name="Picture 7">
            <a:extLst>
              <a:ext uri="{FF2B5EF4-FFF2-40B4-BE49-F238E27FC236}">
                <a16:creationId xmlns:a16="http://schemas.microsoft.com/office/drawing/2014/main" id="{9D6BCD2F-CF75-6C92-6FEC-6C878367D84F}"/>
              </a:ext>
            </a:extLst>
          </p:cNvPr>
          <p:cNvPicPr>
            <a:picLocks noChangeAspect="1"/>
          </p:cNvPicPr>
          <p:nvPr/>
        </p:nvPicPr>
        <p:blipFill>
          <a:blip r:embed="rId3"/>
          <a:stretch>
            <a:fillRect/>
          </a:stretch>
        </p:blipFill>
        <p:spPr>
          <a:xfrm>
            <a:off x="471181" y="667522"/>
            <a:ext cx="4318828" cy="4465229"/>
          </a:xfrm>
          <a:prstGeom prst="rect">
            <a:avLst/>
          </a:prstGeom>
        </p:spPr>
      </p:pic>
    </p:spTree>
    <p:extLst>
      <p:ext uri="{BB962C8B-B14F-4D97-AF65-F5344CB8AC3E}">
        <p14:creationId xmlns:p14="http://schemas.microsoft.com/office/powerpoint/2010/main" val="21361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CAB-B37B-67F5-E261-20428301B7BA}"/>
              </a:ext>
            </a:extLst>
          </p:cNvPr>
          <p:cNvSpPr>
            <a:spLocks noGrp="1"/>
          </p:cNvSpPr>
          <p:nvPr>
            <p:ph type="title"/>
          </p:nvPr>
        </p:nvSpPr>
        <p:spPr>
          <a:xfrm>
            <a:off x="0" y="1"/>
            <a:ext cx="10515600" cy="970058"/>
          </a:xfrm>
        </p:spPr>
        <p:txBody>
          <a:bodyPr>
            <a:normAutofit/>
          </a:bodyPr>
          <a:lstStyle/>
          <a:p>
            <a:r>
              <a:rPr lang="en-US" dirty="0"/>
              <a:t>The First Moon Landing Was Achieved With Less Computing Power Than a Cell Phone or a Calculator</a:t>
            </a:r>
          </a:p>
        </p:txBody>
      </p:sp>
      <p:sp>
        <p:nvSpPr>
          <p:cNvPr id="4" name="Slide Number Placeholder 3">
            <a:extLst>
              <a:ext uri="{FF2B5EF4-FFF2-40B4-BE49-F238E27FC236}">
                <a16:creationId xmlns:a16="http://schemas.microsoft.com/office/drawing/2014/main" id="{ED345B39-2A38-0209-45C2-2EA82A694B24}"/>
              </a:ext>
            </a:extLst>
          </p:cNvPr>
          <p:cNvSpPr>
            <a:spLocks noGrp="1"/>
          </p:cNvSpPr>
          <p:nvPr>
            <p:ph type="sldNum" sz="quarter" idx="4"/>
          </p:nvPr>
        </p:nvSpPr>
        <p:spPr/>
        <p:txBody>
          <a:bodyPr/>
          <a:lstStyle/>
          <a:p>
            <a:fld id="{C4929C3B-27DB-4701-9AD5-57958A04CB2E}" type="slidenum">
              <a:rPr lang="en-US" smtClean="0"/>
              <a:pPr/>
              <a:t>17</a:t>
            </a:fld>
            <a:endParaRPr lang="en-US" dirty="0">
              <a:latin typeface="PT Sans" panose="020B0503020203020204" pitchFamily="34" charset="0"/>
            </a:endParaRPr>
          </a:p>
        </p:txBody>
      </p:sp>
      <p:pic>
        <p:nvPicPr>
          <p:cNvPr id="6" name="Picture 5" descr="A control room with multiple screens&#10;&#10;Description automatically generated">
            <a:extLst>
              <a:ext uri="{FF2B5EF4-FFF2-40B4-BE49-F238E27FC236}">
                <a16:creationId xmlns:a16="http://schemas.microsoft.com/office/drawing/2014/main" id="{896D00B4-F05E-5E63-044E-983C7482D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71" y="1430501"/>
            <a:ext cx="6024157" cy="3996997"/>
          </a:xfrm>
          <a:prstGeom prst="rect">
            <a:avLst/>
          </a:prstGeom>
        </p:spPr>
      </p:pic>
      <p:sp>
        <p:nvSpPr>
          <p:cNvPr id="8" name="TextBox 7">
            <a:extLst>
              <a:ext uri="{FF2B5EF4-FFF2-40B4-BE49-F238E27FC236}">
                <a16:creationId xmlns:a16="http://schemas.microsoft.com/office/drawing/2014/main" id="{9B4C6119-5CD4-BB49-BE70-9B7008AC2886}"/>
              </a:ext>
            </a:extLst>
          </p:cNvPr>
          <p:cNvSpPr txBox="1"/>
          <p:nvPr/>
        </p:nvSpPr>
        <p:spPr>
          <a:xfrm>
            <a:off x="7284739" y="1492974"/>
            <a:ext cx="4649525" cy="2862322"/>
          </a:xfrm>
          <a:prstGeom prst="rect">
            <a:avLst/>
          </a:prstGeom>
          <a:noFill/>
        </p:spPr>
        <p:txBody>
          <a:bodyPr wrap="square">
            <a:spAutoFit/>
          </a:bodyPr>
          <a:lstStyle/>
          <a:p>
            <a:r>
              <a:rPr lang="en-US" dirty="0">
                <a:latin typeface="PT Sans" panose="020B0503020203020204" pitchFamily="34" charset="0"/>
              </a:rPr>
              <a:t>On board Apollo 11 was a computer called the Apollo Guidance Computer. It had 2,048 words of memory that could be used to store “temporary results”—data that is lost when there is no power. This type of memory is referred to as RAM (random access memory). Each word comprised 16 binary digits (bits), with a bit being a zero or a one. This means that the Apollo computer had </a:t>
            </a:r>
            <a:r>
              <a:rPr lang="en-US" b="1" dirty="0">
                <a:latin typeface="PT Sans" panose="020B0503020203020204" pitchFamily="34" charset="0"/>
              </a:rPr>
              <a:t>32,768 bits of RAM memory</a:t>
            </a:r>
            <a:r>
              <a:rPr lang="en-US" dirty="0">
                <a:latin typeface="PT Sans" panose="020B0503020203020204" pitchFamily="34" charset="0"/>
              </a:rPr>
              <a:t>.</a:t>
            </a:r>
          </a:p>
        </p:txBody>
      </p:sp>
      <p:sp>
        <p:nvSpPr>
          <p:cNvPr id="9" name="TextBox 8">
            <a:extLst>
              <a:ext uri="{FF2B5EF4-FFF2-40B4-BE49-F238E27FC236}">
                <a16:creationId xmlns:a16="http://schemas.microsoft.com/office/drawing/2014/main" id="{2C97AA1E-CECE-4A2F-2673-147CE6C211B2}"/>
              </a:ext>
            </a:extLst>
          </p:cNvPr>
          <p:cNvSpPr txBox="1"/>
          <p:nvPr/>
        </p:nvSpPr>
        <p:spPr>
          <a:xfrm>
            <a:off x="7284738" y="4718695"/>
            <a:ext cx="4649525" cy="1477328"/>
          </a:xfrm>
          <a:prstGeom prst="rect">
            <a:avLst/>
          </a:prstGeom>
          <a:noFill/>
        </p:spPr>
        <p:txBody>
          <a:bodyPr wrap="square">
            <a:spAutoFit/>
          </a:bodyPr>
          <a:lstStyle/>
          <a:p>
            <a:r>
              <a:rPr lang="en-US" dirty="0">
                <a:latin typeface="PT Sans" panose="020B0503020203020204" pitchFamily="34" charset="0"/>
              </a:rPr>
              <a:t>My computer has 64,000,000,000 bits of RAM memory</a:t>
            </a:r>
          </a:p>
          <a:p>
            <a:endParaRPr lang="en-US" dirty="0">
              <a:latin typeface="PT Sans" panose="020B0503020203020204" pitchFamily="34" charset="0"/>
            </a:endParaRPr>
          </a:p>
          <a:p>
            <a:r>
              <a:rPr lang="en-US" dirty="0">
                <a:latin typeface="PT Sans" panose="020B0503020203020204" pitchFamily="34" charset="0"/>
              </a:rPr>
              <a:t>That is 2,000,000 times more than what was needed in Apollo 11. </a:t>
            </a:r>
          </a:p>
        </p:txBody>
      </p:sp>
    </p:spTree>
    <p:extLst>
      <p:ext uri="{BB962C8B-B14F-4D97-AF65-F5344CB8AC3E}">
        <p14:creationId xmlns:p14="http://schemas.microsoft.com/office/powerpoint/2010/main" val="3893487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A7BCD-AA8C-FB76-0AD2-EFD4861B982B}"/>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PT Sans" panose="020B0503020203020204" pitchFamily="34" charset="0"/>
              </a:rPr>
              <a:t>How do we make transistors faster?</a:t>
            </a:r>
          </a:p>
        </p:txBody>
      </p:sp>
    </p:spTree>
    <p:extLst>
      <p:ext uri="{BB962C8B-B14F-4D97-AF65-F5344CB8AC3E}">
        <p14:creationId xmlns:p14="http://schemas.microsoft.com/office/powerpoint/2010/main" val="1646522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2921" y="1013828"/>
            <a:ext cx="8946541" cy="3100972"/>
          </a:xfrm>
        </p:spPr>
        <p:txBody>
          <a:bodyPr>
            <a:normAutofit/>
          </a:bodyPr>
          <a:lstStyle/>
          <a:p>
            <a:r>
              <a:rPr lang="en-US" dirty="0"/>
              <a:t>1971: The first commercial microprocessor…Intel 4004</a:t>
            </a:r>
          </a:p>
          <a:p>
            <a:pPr lvl="1"/>
            <a:r>
              <a:rPr lang="en-US" dirty="0"/>
              <a:t>4-bits</a:t>
            </a:r>
          </a:p>
          <a:p>
            <a:pPr lvl="1"/>
            <a:r>
              <a:rPr lang="en-US" dirty="0"/>
              <a:t>Less than 1 square inch in area</a:t>
            </a:r>
          </a:p>
          <a:p>
            <a:pPr lvl="1"/>
            <a:r>
              <a:rPr lang="en-US" dirty="0"/>
              <a:t>Transistors that were 10 micrometers long</a:t>
            </a:r>
          </a:p>
          <a:p>
            <a:pPr lvl="1"/>
            <a:r>
              <a:rPr lang="en-US" dirty="0"/>
              <a:t>~750 kilohertz speed</a:t>
            </a:r>
          </a:p>
          <a:p>
            <a:pPr lvl="1"/>
            <a:r>
              <a:rPr lang="en-US" dirty="0"/>
              <a:t>…but more powerful than the computers from earlier that weighed 30 tons</a:t>
            </a:r>
          </a:p>
          <a:p>
            <a:pPr lvl="1"/>
            <a:endParaRPr lang="en-US" dirty="0"/>
          </a:p>
          <a:p>
            <a:pPr lvl="1"/>
            <a:endParaRPr lang="en-US" dirty="0"/>
          </a:p>
        </p:txBody>
      </p:sp>
      <p:pic>
        <p:nvPicPr>
          <p:cNvPr id="2050" name="Picture 2" descr="C4004 (Int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620" y="3942052"/>
            <a:ext cx="4549142" cy="15508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15736" y="5910416"/>
            <a:ext cx="9237518"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T Sans" panose="020B0503020203020204" pitchFamily="34" charset="0"/>
              </a:rPr>
              <a:t>Let’s say that this is a scaled version of how long a transistor was in 1971</a:t>
            </a:r>
          </a:p>
        </p:txBody>
      </p:sp>
      <p:sp>
        <p:nvSpPr>
          <p:cNvPr id="5"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latin typeface="PT Sans" panose="020B0503020203020204" pitchFamily="34" charset="0"/>
              </a:rPr>
              <a:t>Scaling – How much have we scaled devices?</a:t>
            </a:r>
          </a:p>
        </p:txBody>
      </p:sp>
    </p:spTree>
    <p:extLst>
      <p:ext uri="{BB962C8B-B14F-4D97-AF65-F5344CB8AC3E}">
        <p14:creationId xmlns:p14="http://schemas.microsoft.com/office/powerpoint/2010/main" val="100889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80CD-BE2C-78C3-A667-26E208FF6F26}"/>
              </a:ext>
            </a:extLst>
          </p:cNvPr>
          <p:cNvSpPr>
            <a:spLocks noGrp="1"/>
          </p:cNvSpPr>
          <p:nvPr>
            <p:ph type="title"/>
          </p:nvPr>
        </p:nvSpPr>
        <p:spPr/>
        <p:txBody>
          <a:bodyPr/>
          <a:lstStyle/>
          <a:p>
            <a:r>
              <a:rPr lang="en-US" dirty="0"/>
              <a:t>What is Electrical Engineering?</a:t>
            </a:r>
          </a:p>
        </p:txBody>
      </p:sp>
      <p:sp>
        <p:nvSpPr>
          <p:cNvPr id="3" name="Content Placeholder 2">
            <a:extLst>
              <a:ext uri="{FF2B5EF4-FFF2-40B4-BE49-F238E27FC236}">
                <a16:creationId xmlns:a16="http://schemas.microsoft.com/office/drawing/2014/main" id="{C79D0F8F-47AF-F495-4D6C-4ED9A502881C}"/>
              </a:ext>
            </a:extLst>
          </p:cNvPr>
          <p:cNvSpPr>
            <a:spLocks noGrp="1"/>
          </p:cNvSpPr>
          <p:nvPr>
            <p:ph idx="1"/>
          </p:nvPr>
        </p:nvSpPr>
        <p:spPr>
          <a:xfrm>
            <a:off x="0" y="584201"/>
            <a:ext cx="11530092" cy="1370799"/>
          </a:xfrm>
        </p:spPr>
        <p:txBody>
          <a:bodyPr/>
          <a:lstStyle/>
          <a:p>
            <a:r>
              <a:rPr lang="en-US" dirty="0"/>
              <a:t>Electrical Engineering is an engineering discipline concerned with the study, design, and application of equipment, devices, and systems which use electricity, electronics, and electromagnetism.</a:t>
            </a:r>
          </a:p>
          <a:p>
            <a:endParaRPr lang="en-US" dirty="0"/>
          </a:p>
        </p:txBody>
      </p:sp>
      <p:sp>
        <p:nvSpPr>
          <p:cNvPr id="4" name="Slide Number Placeholder 3">
            <a:extLst>
              <a:ext uri="{FF2B5EF4-FFF2-40B4-BE49-F238E27FC236}">
                <a16:creationId xmlns:a16="http://schemas.microsoft.com/office/drawing/2014/main" id="{A5E028AC-1CD8-F622-E4B8-6B58C9FE8B00}"/>
              </a:ext>
            </a:extLst>
          </p:cNvPr>
          <p:cNvSpPr>
            <a:spLocks noGrp="1"/>
          </p:cNvSpPr>
          <p:nvPr>
            <p:ph type="sldNum" sz="quarter" idx="4"/>
          </p:nvPr>
        </p:nvSpPr>
        <p:spPr/>
        <p:txBody>
          <a:bodyPr/>
          <a:lstStyle/>
          <a:p>
            <a:fld id="{C4929C3B-27DB-4701-9AD5-57958A04CB2E}" type="slidenum">
              <a:rPr lang="en-US" smtClean="0"/>
              <a:pPr/>
              <a:t>2</a:t>
            </a:fld>
            <a:endParaRPr lang="en-US" dirty="0">
              <a:latin typeface="PT Sans" panose="020B0503020203020204" pitchFamily="34" charset="0"/>
            </a:endParaRPr>
          </a:p>
        </p:txBody>
      </p:sp>
      <p:pic>
        <p:nvPicPr>
          <p:cNvPr id="6" name="Online Media 5" title="What is Electronic &amp; Electrical Engineering?">
            <a:hlinkClick r:id="" action="ppaction://media"/>
            <a:extLst>
              <a:ext uri="{FF2B5EF4-FFF2-40B4-BE49-F238E27FC236}">
                <a16:creationId xmlns:a16="http://schemas.microsoft.com/office/drawing/2014/main" id="{8A518B95-C490-45F8-BD0E-C356CFF0633C}"/>
              </a:ext>
            </a:extLst>
          </p:cNvPr>
          <p:cNvPicPr>
            <a:picLocks noRot="1" noChangeAspect="1"/>
          </p:cNvPicPr>
          <p:nvPr>
            <a:videoFile r:link="rId1"/>
          </p:nvPr>
        </p:nvPicPr>
        <p:blipFill>
          <a:blip r:embed="rId3"/>
          <a:stretch>
            <a:fillRect/>
          </a:stretch>
        </p:blipFill>
        <p:spPr>
          <a:xfrm>
            <a:off x="2178656" y="1871304"/>
            <a:ext cx="8186172" cy="4621571"/>
          </a:xfrm>
          <a:prstGeom prst="rect">
            <a:avLst/>
          </a:prstGeom>
        </p:spPr>
      </p:pic>
    </p:spTree>
    <p:extLst>
      <p:ext uri="{BB962C8B-B14F-4D97-AF65-F5344CB8AC3E}">
        <p14:creationId xmlns:p14="http://schemas.microsoft.com/office/powerpoint/2010/main" val="36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13703" y="1065782"/>
            <a:ext cx="8946541" cy="4195481"/>
          </a:xfrm>
        </p:spPr>
        <p:txBody>
          <a:bodyPr/>
          <a:lstStyle/>
          <a:p>
            <a:r>
              <a:rPr lang="en-US" dirty="0"/>
              <a:t>1990s: The first Pentium processor</a:t>
            </a:r>
          </a:p>
          <a:p>
            <a:r>
              <a:rPr lang="en-US" dirty="0"/>
              <a:t>66 </a:t>
            </a:r>
            <a:r>
              <a:rPr lang="en-US" dirty="0" err="1"/>
              <a:t>MHz.</a:t>
            </a:r>
            <a:r>
              <a:rPr lang="en-US" dirty="0"/>
              <a:t> That’s 100 times faster than in 1970.</a:t>
            </a:r>
          </a:p>
          <a:p>
            <a:pPr lvl="1"/>
            <a:r>
              <a:rPr lang="en-US" dirty="0"/>
              <a:t>Can you think of anything else that has improved by 100x in 20 years?</a:t>
            </a:r>
          </a:p>
          <a:p>
            <a:endParaRPr lang="en-US" dirty="0"/>
          </a:p>
          <a:p>
            <a:endParaRPr lang="en-US" dirty="0"/>
          </a:p>
          <a:p>
            <a:endParaRPr lang="en-US" dirty="0"/>
          </a:p>
          <a:p>
            <a:pPr lvl="1"/>
            <a:endParaRPr lang="en-US" dirty="0"/>
          </a:p>
          <a:p>
            <a:pPr lvl="1"/>
            <a:endParaRPr lang="en-US" dirty="0"/>
          </a:p>
        </p:txBody>
      </p:sp>
      <p:sp>
        <p:nvSpPr>
          <p:cNvPr id="3" name="Rectangle 2"/>
          <p:cNvSpPr/>
          <p:nvPr/>
        </p:nvSpPr>
        <p:spPr>
          <a:xfrm>
            <a:off x="1278082" y="5167745"/>
            <a:ext cx="9237518"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PT Sans" panose="020B0503020203020204" pitchFamily="34" charset="0"/>
              </a:rPr>
              <a:t>1971</a:t>
            </a:r>
          </a:p>
        </p:txBody>
      </p:sp>
      <p:sp>
        <p:nvSpPr>
          <p:cNvPr id="4" name="Rectangle 3"/>
          <p:cNvSpPr/>
          <p:nvPr/>
        </p:nvSpPr>
        <p:spPr>
          <a:xfrm>
            <a:off x="1278082" y="5929744"/>
            <a:ext cx="731520"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T Sans" panose="020B0503020203020204" pitchFamily="34" charset="0"/>
              </a:rPr>
              <a:t>1993</a:t>
            </a:r>
          </a:p>
        </p:txBody>
      </p:sp>
      <p:pic>
        <p:nvPicPr>
          <p:cNvPr id="3074" name="Picture 2" descr="http://upload.wikimedia.org/wikipedia/commons/thumb/b/b3/Intel_Pentium_A80501_66_SX950.JPG/1024px-Intel_Pentium_A80501_66_SX9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1775" y="2733822"/>
            <a:ext cx="2743200" cy="21779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a:latin typeface="PT Sans" panose="020B0503020203020204" pitchFamily="34" charset="0"/>
              </a:rPr>
              <a:t>Scaling – How much have we scaled devices?</a:t>
            </a:r>
            <a:endParaRPr lang="en-US" dirty="0">
              <a:latin typeface="PT Sans" panose="020B0503020203020204" pitchFamily="34" charset="0"/>
            </a:endParaRPr>
          </a:p>
        </p:txBody>
      </p:sp>
    </p:spTree>
    <p:extLst>
      <p:ext uri="{BB962C8B-B14F-4D97-AF65-F5344CB8AC3E}">
        <p14:creationId xmlns:p14="http://schemas.microsoft.com/office/powerpoint/2010/main" val="184629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34485" y="1200864"/>
            <a:ext cx="8946541" cy="4195481"/>
          </a:xfrm>
        </p:spPr>
        <p:txBody>
          <a:bodyPr/>
          <a:lstStyle/>
          <a:p>
            <a:r>
              <a:rPr lang="en-US" dirty="0"/>
              <a:t>2012:</a:t>
            </a:r>
          </a:p>
          <a:p>
            <a:pPr lvl="1"/>
            <a:r>
              <a:rPr lang="en-US" dirty="0"/>
              <a:t>1-3 </a:t>
            </a:r>
            <a:r>
              <a:rPr lang="en-US" dirty="0" err="1"/>
              <a:t>GhZ</a:t>
            </a:r>
            <a:endParaRPr lang="en-US" dirty="0"/>
          </a:p>
          <a:p>
            <a:pPr lvl="1"/>
            <a:r>
              <a:rPr lang="en-US" dirty="0"/>
              <a:t>Multi-core</a:t>
            </a:r>
          </a:p>
          <a:p>
            <a:pPr lvl="1"/>
            <a:r>
              <a:rPr lang="en-US" dirty="0"/>
              <a:t>Super-fast</a:t>
            </a:r>
          </a:p>
          <a:p>
            <a:pPr lvl="1"/>
            <a:r>
              <a:rPr lang="en-US" dirty="0"/>
              <a:t>Each transistor is</a:t>
            </a:r>
            <a:br>
              <a:rPr lang="en-US" dirty="0"/>
            </a:br>
            <a:r>
              <a:rPr lang="en-US" dirty="0"/>
              <a:t>almost 1000 times</a:t>
            </a:r>
            <a:br>
              <a:rPr lang="en-US" dirty="0"/>
            </a:br>
            <a:r>
              <a:rPr lang="en-US" dirty="0"/>
              <a:t>smaller!</a:t>
            </a:r>
          </a:p>
          <a:p>
            <a:pPr lvl="1"/>
            <a:endParaRPr lang="en-US" dirty="0"/>
          </a:p>
          <a:p>
            <a:endParaRPr lang="en-US" dirty="0"/>
          </a:p>
        </p:txBody>
      </p:sp>
      <p:pic>
        <p:nvPicPr>
          <p:cNvPr id="4098" name="Picture 2" descr="http://www.legitreviews.com/images/reviews/1484/Nehalem_Die_callou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502" y="1200864"/>
            <a:ext cx="5238750" cy="33623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2773" y="4793673"/>
            <a:ext cx="9237518"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PT Sans" panose="020B0503020203020204" pitchFamily="34" charset="0"/>
              </a:rPr>
              <a:t>1971</a:t>
            </a:r>
          </a:p>
        </p:txBody>
      </p:sp>
      <p:sp>
        <p:nvSpPr>
          <p:cNvPr id="5" name="Rectangle 4"/>
          <p:cNvSpPr/>
          <p:nvPr/>
        </p:nvSpPr>
        <p:spPr>
          <a:xfrm>
            <a:off x="1402773" y="5555672"/>
            <a:ext cx="731520"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T Sans" panose="020B0503020203020204" pitchFamily="34" charset="0"/>
              </a:rPr>
              <a:t>1993</a:t>
            </a:r>
          </a:p>
        </p:txBody>
      </p:sp>
      <p:sp>
        <p:nvSpPr>
          <p:cNvPr id="3" name="TextBox 2"/>
          <p:cNvSpPr txBox="1"/>
          <p:nvPr/>
        </p:nvSpPr>
        <p:spPr>
          <a:xfrm>
            <a:off x="1402773" y="6317671"/>
            <a:ext cx="8842663" cy="369332"/>
          </a:xfrm>
          <a:prstGeom prst="rect">
            <a:avLst/>
          </a:prstGeom>
          <a:noFill/>
        </p:spPr>
        <p:txBody>
          <a:bodyPr wrap="square" rtlCol="0">
            <a:spAutoFit/>
          </a:bodyPr>
          <a:lstStyle/>
          <a:p>
            <a:r>
              <a:rPr lang="en-US" dirty="0">
                <a:latin typeface="PT Sans" panose="020B0503020203020204" pitchFamily="34" charset="0"/>
              </a:rPr>
              <a:t>Can’t even see the size on the screen…not enough pixels</a:t>
            </a:r>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latin typeface="PT Sans" panose="020B0503020203020204" pitchFamily="34" charset="0"/>
              </a:rPr>
              <a:t>Scaling – How much have we scaled devices?</a:t>
            </a:r>
          </a:p>
        </p:txBody>
      </p:sp>
    </p:spTree>
    <p:extLst>
      <p:ext uri="{BB962C8B-B14F-4D97-AF65-F5344CB8AC3E}">
        <p14:creationId xmlns:p14="http://schemas.microsoft.com/office/powerpoint/2010/main" val="1947235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65692" y="5383850"/>
            <a:ext cx="8946541" cy="1050220"/>
          </a:xfrm>
        </p:spPr>
        <p:txBody>
          <a:bodyPr>
            <a:normAutofit fontScale="92500" lnSpcReduction="20000"/>
          </a:bodyPr>
          <a:lstStyle/>
          <a:p>
            <a:r>
              <a:rPr lang="en-US" dirty="0"/>
              <a:t>What does a modern CPU cross section look like?</a:t>
            </a:r>
          </a:p>
          <a:p>
            <a:pPr lvl="1"/>
            <a:r>
              <a:rPr lang="en-US" dirty="0"/>
              <a:t>Where are the transistors?</a:t>
            </a:r>
          </a:p>
          <a:p>
            <a:pPr lvl="1"/>
            <a:r>
              <a:rPr lang="en-US" dirty="0"/>
              <a:t>What are we looking at?</a:t>
            </a:r>
          </a:p>
          <a:p>
            <a:pPr lvl="1"/>
            <a:endParaRPr lang="en-US" dirty="0"/>
          </a:p>
          <a:p>
            <a:endParaRPr lang="en-US" dirty="0"/>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latin typeface="PT Sans" panose="020B0503020203020204" pitchFamily="34" charset="0"/>
              </a:rPr>
              <a:t>Scaling – How much have we scaled devices?</a:t>
            </a:r>
          </a:p>
        </p:txBody>
      </p:sp>
      <p:pic>
        <p:nvPicPr>
          <p:cNvPr id="3074" name="Picture 2">
            <a:extLst>
              <a:ext uri="{FF2B5EF4-FFF2-40B4-BE49-F238E27FC236}">
                <a16:creationId xmlns:a16="http://schemas.microsoft.com/office/drawing/2014/main" id="{7FFFC25D-A7E6-09DA-F99C-C898935B9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439" y="727519"/>
            <a:ext cx="6457950" cy="4219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E2D74A-A2DC-0C4C-CEC1-6C0794A01EC8}"/>
              </a:ext>
            </a:extLst>
          </p:cNvPr>
          <p:cNvSpPr txBox="1"/>
          <p:nvPr/>
        </p:nvSpPr>
        <p:spPr>
          <a:xfrm>
            <a:off x="9798341" y="1639245"/>
            <a:ext cx="2147582" cy="923330"/>
          </a:xfrm>
          <a:prstGeom prst="rect">
            <a:avLst/>
          </a:prstGeom>
          <a:noFill/>
        </p:spPr>
        <p:txBody>
          <a:bodyPr wrap="square" rtlCol="0">
            <a:spAutoFit/>
          </a:bodyPr>
          <a:lstStyle/>
          <a:p>
            <a:r>
              <a:rPr lang="en-US" dirty="0">
                <a:latin typeface="PT Sans" panose="020B0503020203020204" pitchFamily="34" charset="0"/>
              </a:rPr>
              <a:t>Intel 4 cross section: to be released 2023</a:t>
            </a:r>
          </a:p>
        </p:txBody>
      </p:sp>
    </p:spTree>
    <p:extLst>
      <p:ext uri="{BB962C8B-B14F-4D97-AF65-F5344CB8AC3E}">
        <p14:creationId xmlns:p14="http://schemas.microsoft.com/office/powerpoint/2010/main" val="2776617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6795" y="4325815"/>
            <a:ext cx="10058400" cy="1965310"/>
          </a:xfrm>
        </p:spPr>
        <p:txBody>
          <a:bodyPr/>
          <a:lstStyle/>
          <a:p>
            <a:r>
              <a:rPr lang="en-US" dirty="0" err="1"/>
              <a:t>FinFETs</a:t>
            </a:r>
            <a:endParaRPr lang="en-US" dirty="0"/>
          </a:p>
          <a:p>
            <a:pPr lvl="1"/>
            <a:r>
              <a:rPr lang="en-US" dirty="0"/>
              <a:t>Why is it called that?</a:t>
            </a:r>
          </a:p>
          <a:p>
            <a:pPr lvl="1"/>
            <a:r>
              <a:rPr lang="en-US" dirty="0"/>
              <a:t>What do you think the advantage is?</a:t>
            </a:r>
          </a:p>
        </p:txBody>
      </p:sp>
      <p:sp>
        <p:nvSpPr>
          <p:cNvPr id="3"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err="1">
                <a:latin typeface="PT Sans" panose="020B0503020203020204" pitchFamily="34" charset="0"/>
              </a:rPr>
              <a:t>FinFET</a:t>
            </a:r>
            <a:r>
              <a:rPr lang="en-US" dirty="0">
                <a:latin typeface="PT Sans" panose="020B0503020203020204" pitchFamily="34" charset="0"/>
              </a:rPr>
              <a:t> Transistors (May 2011 and After)</a:t>
            </a:r>
          </a:p>
        </p:txBody>
      </p:sp>
      <p:pic>
        <p:nvPicPr>
          <p:cNvPr id="33794" name="Picture 2" descr="Image result for finf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147" y="899178"/>
            <a:ext cx="5667375" cy="319087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Image result for finfet cross s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165" y="899178"/>
            <a:ext cx="2877894"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633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2729" y="5711021"/>
            <a:ext cx="8946541" cy="1050220"/>
          </a:xfrm>
        </p:spPr>
        <p:txBody>
          <a:bodyPr>
            <a:normAutofit/>
          </a:bodyPr>
          <a:lstStyle/>
          <a:p>
            <a:r>
              <a:rPr lang="en-US" sz="2800" dirty="0"/>
              <a:t>This is a recent roadmap for Intel’s transistor scaling plans</a:t>
            </a:r>
          </a:p>
          <a:p>
            <a:pPr lvl="1"/>
            <a:endParaRPr lang="en-US" dirty="0"/>
          </a:p>
          <a:p>
            <a:endParaRPr lang="en-US" dirty="0"/>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latin typeface="PT Sans" panose="020B0503020203020204" pitchFamily="34" charset="0"/>
              </a:rPr>
              <a:t>Scaling – How much have we scaled devices?</a:t>
            </a:r>
          </a:p>
        </p:txBody>
      </p:sp>
      <p:pic>
        <p:nvPicPr>
          <p:cNvPr id="5122" name="Picture 2">
            <a:extLst>
              <a:ext uri="{FF2B5EF4-FFF2-40B4-BE49-F238E27FC236}">
                <a16:creationId xmlns:a16="http://schemas.microsoft.com/office/drawing/2014/main" id="{D5CDAD56-19D5-C5D5-EC4A-734D1FB82A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692" y="711166"/>
            <a:ext cx="8542789" cy="480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4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2729" y="5711021"/>
            <a:ext cx="8946541" cy="1050220"/>
          </a:xfrm>
        </p:spPr>
        <p:txBody>
          <a:bodyPr>
            <a:normAutofit/>
          </a:bodyPr>
          <a:lstStyle/>
          <a:p>
            <a:r>
              <a:rPr lang="en-US" sz="2800" dirty="0"/>
              <a:t>What is a Nanoribbon FET?</a:t>
            </a:r>
          </a:p>
          <a:p>
            <a:pPr lvl="1"/>
            <a:r>
              <a:rPr lang="en-US" sz="2400" dirty="0"/>
              <a:t>Why does it give better performance?</a:t>
            </a:r>
          </a:p>
          <a:p>
            <a:pPr lvl="1"/>
            <a:endParaRPr lang="en-US" dirty="0"/>
          </a:p>
          <a:p>
            <a:endParaRPr lang="en-US" dirty="0"/>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latin typeface="PT Sans" panose="020B0503020203020204" pitchFamily="34" charset="0"/>
              </a:rPr>
              <a:t>Scaling – How much have we scaled devices?</a:t>
            </a:r>
          </a:p>
        </p:txBody>
      </p:sp>
      <p:pic>
        <p:nvPicPr>
          <p:cNvPr id="3" name="Picture 2">
            <a:extLst>
              <a:ext uri="{FF2B5EF4-FFF2-40B4-BE49-F238E27FC236}">
                <a16:creationId xmlns:a16="http://schemas.microsoft.com/office/drawing/2014/main" id="{260B7EAA-92F0-3EBC-B2C9-DFDEC6A9EE4F}"/>
              </a:ext>
            </a:extLst>
          </p:cNvPr>
          <p:cNvPicPr>
            <a:picLocks noChangeAspect="1"/>
          </p:cNvPicPr>
          <p:nvPr/>
        </p:nvPicPr>
        <p:blipFill>
          <a:blip r:embed="rId2"/>
          <a:stretch>
            <a:fillRect/>
          </a:stretch>
        </p:blipFill>
        <p:spPr>
          <a:xfrm>
            <a:off x="1297613" y="620145"/>
            <a:ext cx="8946541" cy="5046084"/>
          </a:xfrm>
          <a:prstGeom prst="rect">
            <a:avLst/>
          </a:prstGeom>
        </p:spPr>
      </p:pic>
    </p:spTree>
    <p:extLst>
      <p:ext uri="{BB962C8B-B14F-4D97-AF65-F5344CB8AC3E}">
        <p14:creationId xmlns:p14="http://schemas.microsoft.com/office/powerpoint/2010/main" val="19483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99D3-0D61-4B5F-A66F-387119FD9627}"/>
              </a:ext>
            </a:extLst>
          </p:cNvPr>
          <p:cNvSpPr>
            <a:spLocks noGrp="1"/>
          </p:cNvSpPr>
          <p:nvPr>
            <p:ph type="title"/>
          </p:nvPr>
        </p:nvSpPr>
        <p:spPr/>
        <p:txBody>
          <a:bodyPr>
            <a:normAutofit/>
          </a:bodyPr>
          <a:lstStyle/>
          <a:p>
            <a:r>
              <a:rPr lang="en-US" dirty="0">
                <a:latin typeface="PT Sans" panose="020B0503020203020204" pitchFamily="34" charset="0"/>
              </a:rPr>
              <a:t>My background and research</a:t>
            </a:r>
          </a:p>
        </p:txBody>
      </p:sp>
      <p:sp>
        <p:nvSpPr>
          <p:cNvPr id="4" name="Slide Number Placeholder 3">
            <a:extLst>
              <a:ext uri="{FF2B5EF4-FFF2-40B4-BE49-F238E27FC236}">
                <a16:creationId xmlns:a16="http://schemas.microsoft.com/office/drawing/2014/main" id="{047B48E4-47AF-43F1-B54F-34E4648EB974}"/>
              </a:ext>
            </a:extLst>
          </p:cNvPr>
          <p:cNvSpPr>
            <a:spLocks noGrp="1"/>
          </p:cNvSpPr>
          <p:nvPr>
            <p:ph type="sldNum" sz="quarter" idx="4"/>
          </p:nvPr>
        </p:nvSpPr>
        <p:spPr/>
        <p:txBody>
          <a:bodyPr/>
          <a:lstStyle/>
          <a:p>
            <a:fld id="{C4929C3B-27DB-4701-9AD5-57958A04CB2E}" type="slidenum">
              <a:rPr lang="en-US" smtClean="0">
                <a:latin typeface="PT Sans" panose="020B0503020203020204" pitchFamily="34" charset="0"/>
                <a:ea typeface="Source Sans Pro" panose="020B0503030403020204" pitchFamily="34" charset="0"/>
              </a:rPr>
              <a:pPr/>
              <a:t>26</a:t>
            </a:fld>
            <a:endParaRPr lang="en-US" dirty="0">
              <a:latin typeface="PT Sans" panose="020B0503020203020204" pitchFamily="34" charset="0"/>
              <a:ea typeface="Source Sans Pro" panose="020B0503030403020204" pitchFamily="34" charset="0"/>
            </a:endParaRPr>
          </a:p>
        </p:txBody>
      </p:sp>
      <p:cxnSp>
        <p:nvCxnSpPr>
          <p:cNvPr id="6" name="Straight Connector 5">
            <a:extLst>
              <a:ext uri="{FF2B5EF4-FFF2-40B4-BE49-F238E27FC236}">
                <a16:creationId xmlns:a16="http://schemas.microsoft.com/office/drawing/2014/main" id="{494BCA05-B58A-44BD-932A-7BFF01FF4F68}"/>
              </a:ext>
            </a:extLst>
          </p:cNvPr>
          <p:cNvCxnSpPr>
            <a:cxnSpLocks/>
          </p:cNvCxnSpPr>
          <p:nvPr/>
        </p:nvCxnSpPr>
        <p:spPr>
          <a:xfrm>
            <a:off x="1553489" y="2096058"/>
            <a:ext cx="861766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739FEFF0-5879-4DAE-BBC7-49C260AD2BF8}"/>
              </a:ext>
            </a:extLst>
          </p:cNvPr>
          <p:cNvSpPr/>
          <p:nvPr/>
        </p:nvSpPr>
        <p:spPr>
          <a:xfrm>
            <a:off x="9205456" y="2096058"/>
            <a:ext cx="1931390" cy="1391672"/>
          </a:xfrm>
          <a:prstGeom prst="arc">
            <a:avLst>
              <a:gd name="adj1" fmla="val 16200000"/>
              <a:gd name="adj2" fmla="val 5557634"/>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T Sans" panose="020B0503020203020204" pitchFamily="34" charset="0"/>
              <a:ea typeface="Source Sans Pro" panose="020B0503030403020204" pitchFamily="34" charset="0"/>
            </a:endParaRPr>
          </a:p>
        </p:txBody>
      </p:sp>
      <p:cxnSp>
        <p:nvCxnSpPr>
          <p:cNvPr id="11" name="Straight Connector 10">
            <a:extLst>
              <a:ext uri="{FF2B5EF4-FFF2-40B4-BE49-F238E27FC236}">
                <a16:creationId xmlns:a16="http://schemas.microsoft.com/office/drawing/2014/main" id="{70DA51CD-07B7-4524-AE17-0AE08FE1A004}"/>
              </a:ext>
            </a:extLst>
          </p:cNvPr>
          <p:cNvCxnSpPr>
            <a:cxnSpLocks/>
          </p:cNvCxnSpPr>
          <p:nvPr/>
        </p:nvCxnSpPr>
        <p:spPr>
          <a:xfrm>
            <a:off x="1553489" y="3487730"/>
            <a:ext cx="861766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1AD28028-0E98-47CF-99B7-E1E2CB09A26A}"/>
              </a:ext>
            </a:extLst>
          </p:cNvPr>
          <p:cNvSpPr/>
          <p:nvPr/>
        </p:nvSpPr>
        <p:spPr>
          <a:xfrm rot="10634758">
            <a:off x="587793" y="3487318"/>
            <a:ext cx="1931390" cy="1391672"/>
          </a:xfrm>
          <a:prstGeom prst="arc">
            <a:avLst>
              <a:gd name="adj1" fmla="val 16200000"/>
              <a:gd name="adj2" fmla="val 5557634"/>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T Sans" panose="020B0503020203020204" pitchFamily="34" charset="0"/>
              <a:ea typeface="Source Sans Pro" panose="020B0503030403020204" pitchFamily="34" charset="0"/>
            </a:endParaRPr>
          </a:p>
        </p:txBody>
      </p:sp>
      <p:cxnSp>
        <p:nvCxnSpPr>
          <p:cNvPr id="14" name="Straight Connector 13">
            <a:extLst>
              <a:ext uri="{FF2B5EF4-FFF2-40B4-BE49-F238E27FC236}">
                <a16:creationId xmlns:a16="http://schemas.microsoft.com/office/drawing/2014/main" id="{2EAB23C5-7AA6-426A-A222-766B1A486532}"/>
              </a:ext>
            </a:extLst>
          </p:cNvPr>
          <p:cNvCxnSpPr>
            <a:cxnSpLocks/>
          </p:cNvCxnSpPr>
          <p:nvPr/>
        </p:nvCxnSpPr>
        <p:spPr>
          <a:xfrm>
            <a:off x="1589916" y="4875686"/>
            <a:ext cx="861766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40D3951-9C74-463C-A68D-9C8733273778}"/>
              </a:ext>
            </a:extLst>
          </p:cNvPr>
          <p:cNvSpPr/>
          <p:nvPr/>
        </p:nvSpPr>
        <p:spPr>
          <a:xfrm>
            <a:off x="1995664" y="1993727"/>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18" name="Content Placeholder 1">
            <a:extLst>
              <a:ext uri="{FF2B5EF4-FFF2-40B4-BE49-F238E27FC236}">
                <a16:creationId xmlns:a16="http://schemas.microsoft.com/office/drawing/2014/main" id="{CC2DD38C-C09A-4C38-88CB-D69D4933F704}"/>
              </a:ext>
            </a:extLst>
          </p:cNvPr>
          <p:cNvSpPr txBox="1">
            <a:spLocks/>
          </p:cNvSpPr>
          <p:nvPr/>
        </p:nvSpPr>
        <p:spPr>
          <a:xfrm>
            <a:off x="1296678" y="2253256"/>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BS, EE, 2010</a:t>
            </a:r>
          </a:p>
        </p:txBody>
      </p:sp>
      <p:pic>
        <p:nvPicPr>
          <p:cNvPr id="20" name="Picture 19" descr="A picture containing drawing&#10;&#10;Description automatically generated">
            <a:extLst>
              <a:ext uri="{FF2B5EF4-FFF2-40B4-BE49-F238E27FC236}">
                <a16:creationId xmlns:a16="http://schemas.microsoft.com/office/drawing/2014/main" id="{0B269834-D023-4378-81DC-359CAB8B85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282" y="1252740"/>
            <a:ext cx="1654811" cy="634022"/>
          </a:xfrm>
          <a:prstGeom prst="rect">
            <a:avLst/>
          </a:prstGeom>
        </p:spPr>
      </p:pic>
      <p:pic>
        <p:nvPicPr>
          <p:cNvPr id="22" name="Picture 21" descr="A picture containing drawing&#10;&#10;Description automatically generated">
            <a:extLst>
              <a:ext uri="{FF2B5EF4-FFF2-40B4-BE49-F238E27FC236}">
                <a16:creationId xmlns:a16="http://schemas.microsoft.com/office/drawing/2014/main" id="{6417E699-4E02-4D40-91F6-B5BF0336B3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9406" y="1287732"/>
            <a:ext cx="1116567" cy="564039"/>
          </a:xfrm>
          <a:prstGeom prst="rect">
            <a:avLst/>
          </a:prstGeom>
        </p:spPr>
      </p:pic>
      <p:sp>
        <p:nvSpPr>
          <p:cNvPr id="24" name="Oval 23">
            <a:extLst>
              <a:ext uri="{FF2B5EF4-FFF2-40B4-BE49-F238E27FC236}">
                <a16:creationId xmlns:a16="http://schemas.microsoft.com/office/drawing/2014/main" id="{10A650CF-220E-439B-8C37-149020B1BF9F}"/>
              </a:ext>
            </a:extLst>
          </p:cNvPr>
          <p:cNvSpPr/>
          <p:nvPr/>
        </p:nvSpPr>
        <p:spPr>
          <a:xfrm>
            <a:off x="9857575" y="2002440"/>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26" name="Content Placeholder 1">
            <a:extLst>
              <a:ext uri="{FF2B5EF4-FFF2-40B4-BE49-F238E27FC236}">
                <a16:creationId xmlns:a16="http://schemas.microsoft.com/office/drawing/2014/main" id="{31B970DA-2AE2-417C-99F1-A79BDC281787}"/>
              </a:ext>
            </a:extLst>
          </p:cNvPr>
          <p:cNvSpPr txBox="1">
            <a:spLocks/>
          </p:cNvSpPr>
          <p:nvPr/>
        </p:nvSpPr>
        <p:spPr>
          <a:xfrm>
            <a:off x="9158589" y="2261969"/>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MS, EE, 2012</a:t>
            </a:r>
          </a:p>
        </p:txBody>
      </p:sp>
      <p:pic>
        <p:nvPicPr>
          <p:cNvPr id="30" name="Picture 29" descr="A picture containing book, text&#10;&#10;Description automatically generated">
            <a:extLst>
              <a:ext uri="{FF2B5EF4-FFF2-40B4-BE49-F238E27FC236}">
                <a16:creationId xmlns:a16="http://schemas.microsoft.com/office/drawing/2014/main" id="{F241AC76-D0F3-4AA9-94DC-182598E20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1300"/>
          <a:stretch/>
        </p:blipFill>
        <p:spPr>
          <a:xfrm>
            <a:off x="7360230" y="1179507"/>
            <a:ext cx="1145850" cy="1477977"/>
          </a:xfrm>
          <a:prstGeom prst="rect">
            <a:avLst/>
          </a:prstGeom>
        </p:spPr>
      </p:pic>
      <p:pic>
        <p:nvPicPr>
          <p:cNvPr id="32" name="Picture 31" descr="A picture containing drawing, pan&#10;&#10;Description automatically generated">
            <a:extLst>
              <a:ext uri="{FF2B5EF4-FFF2-40B4-BE49-F238E27FC236}">
                <a16:creationId xmlns:a16="http://schemas.microsoft.com/office/drawing/2014/main" id="{933E0956-6A82-46D6-BA59-015558C051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5320" y="1155331"/>
            <a:ext cx="1570590" cy="822150"/>
          </a:xfrm>
          <a:prstGeom prst="rect">
            <a:avLst/>
          </a:prstGeom>
        </p:spPr>
      </p:pic>
      <p:pic>
        <p:nvPicPr>
          <p:cNvPr id="34" name="Picture 33" descr="A close up of a logo&#10;&#10;Description automatically generated">
            <a:extLst>
              <a:ext uri="{FF2B5EF4-FFF2-40B4-BE49-F238E27FC236}">
                <a16:creationId xmlns:a16="http://schemas.microsoft.com/office/drawing/2014/main" id="{AFCC5ADB-5711-4599-AF77-DA2E3D044C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5590" y="1586932"/>
            <a:ext cx="1106994" cy="952977"/>
          </a:xfrm>
          <a:prstGeom prst="rect">
            <a:avLst/>
          </a:prstGeom>
        </p:spPr>
      </p:pic>
      <p:sp>
        <p:nvSpPr>
          <p:cNvPr id="36" name="Oval 35">
            <a:extLst>
              <a:ext uri="{FF2B5EF4-FFF2-40B4-BE49-F238E27FC236}">
                <a16:creationId xmlns:a16="http://schemas.microsoft.com/office/drawing/2014/main" id="{073C3C9D-B83B-492E-878F-79F1B0261663}"/>
              </a:ext>
            </a:extLst>
          </p:cNvPr>
          <p:cNvSpPr/>
          <p:nvPr/>
        </p:nvSpPr>
        <p:spPr>
          <a:xfrm>
            <a:off x="11002504" y="2639980"/>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38" name="Content Placeholder 1">
            <a:extLst>
              <a:ext uri="{FF2B5EF4-FFF2-40B4-BE49-F238E27FC236}">
                <a16:creationId xmlns:a16="http://schemas.microsoft.com/office/drawing/2014/main" id="{C14B242F-8D64-4F80-963B-7EAB0A9A2E91}"/>
              </a:ext>
            </a:extLst>
          </p:cNvPr>
          <p:cNvSpPr txBox="1">
            <a:spLocks/>
          </p:cNvSpPr>
          <p:nvPr/>
        </p:nvSpPr>
        <p:spPr>
          <a:xfrm>
            <a:off x="9560863" y="2871432"/>
            <a:ext cx="3076319" cy="3131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Started PhD, 2013</a:t>
            </a:r>
          </a:p>
        </p:txBody>
      </p:sp>
      <p:sp>
        <p:nvSpPr>
          <p:cNvPr id="40" name="Content Placeholder 1">
            <a:extLst>
              <a:ext uri="{FF2B5EF4-FFF2-40B4-BE49-F238E27FC236}">
                <a16:creationId xmlns:a16="http://schemas.microsoft.com/office/drawing/2014/main" id="{0D3D5F7B-C6FA-4FE6-ADDA-196451C0E797}"/>
              </a:ext>
            </a:extLst>
          </p:cNvPr>
          <p:cNvSpPr txBox="1">
            <a:spLocks/>
          </p:cNvSpPr>
          <p:nvPr/>
        </p:nvSpPr>
        <p:spPr>
          <a:xfrm>
            <a:off x="8285480" y="3181670"/>
            <a:ext cx="2090130"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Bioelectronic and </a:t>
            </a:r>
            <a:r>
              <a:rPr lang="en-US" sz="1800" dirty="0" err="1">
                <a:solidFill>
                  <a:schemeClr val="tx1"/>
                </a:solidFill>
                <a:latin typeface="PT Sans" panose="020B0503020203020204" pitchFamily="34" charset="0"/>
                <a:ea typeface="Source Sans Pro" panose="020B0503030403020204" pitchFamily="34" charset="0"/>
              </a:rPr>
              <a:t>Biophotonic</a:t>
            </a:r>
            <a:r>
              <a:rPr lang="en-US" sz="1800" dirty="0">
                <a:solidFill>
                  <a:schemeClr val="tx1"/>
                </a:solidFill>
                <a:latin typeface="PT Sans" panose="020B0503020203020204" pitchFamily="34" charset="0"/>
                <a:ea typeface="Source Sans Pro" panose="020B0503030403020204" pitchFamily="34" charset="0"/>
              </a:rPr>
              <a:t> Systems</a:t>
            </a:r>
          </a:p>
        </p:txBody>
      </p:sp>
      <p:sp>
        <p:nvSpPr>
          <p:cNvPr id="42" name="Content Placeholder 1">
            <a:extLst>
              <a:ext uri="{FF2B5EF4-FFF2-40B4-BE49-F238E27FC236}">
                <a16:creationId xmlns:a16="http://schemas.microsoft.com/office/drawing/2014/main" id="{439EF3DD-547C-489D-978A-98C7A5ED6E10}"/>
              </a:ext>
            </a:extLst>
          </p:cNvPr>
          <p:cNvSpPr txBox="1">
            <a:spLocks/>
          </p:cNvSpPr>
          <p:nvPr/>
        </p:nvSpPr>
        <p:spPr>
          <a:xfrm>
            <a:off x="5059271" y="1800326"/>
            <a:ext cx="2354273"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Electrical Engineering and Materials Science</a:t>
            </a:r>
          </a:p>
        </p:txBody>
      </p:sp>
      <p:sp>
        <p:nvSpPr>
          <p:cNvPr id="44" name="Oval 43">
            <a:extLst>
              <a:ext uri="{FF2B5EF4-FFF2-40B4-BE49-F238E27FC236}">
                <a16:creationId xmlns:a16="http://schemas.microsoft.com/office/drawing/2014/main" id="{B0066D04-AE40-4DF9-86C4-4AA86581A8EE}"/>
              </a:ext>
            </a:extLst>
          </p:cNvPr>
          <p:cNvSpPr/>
          <p:nvPr/>
        </p:nvSpPr>
        <p:spPr>
          <a:xfrm>
            <a:off x="7887981" y="3387494"/>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pic>
        <p:nvPicPr>
          <p:cNvPr id="46" name="Picture 45" descr="A hand holding a cellphone&#10;&#10;Description automatically generated">
            <a:extLst>
              <a:ext uri="{FF2B5EF4-FFF2-40B4-BE49-F238E27FC236}">
                <a16:creationId xmlns:a16="http://schemas.microsoft.com/office/drawing/2014/main" id="{7EA8F13B-A62C-43B4-A7F2-6C59A3DE12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4058" y="2869010"/>
            <a:ext cx="1178659" cy="1178659"/>
          </a:xfrm>
          <a:prstGeom prst="rect">
            <a:avLst/>
          </a:prstGeom>
        </p:spPr>
      </p:pic>
      <p:pic>
        <p:nvPicPr>
          <p:cNvPr id="48" name="Picture 47" descr="A picture containing person, table, sitting, wearing&#10;&#10;Description automatically generated">
            <a:extLst>
              <a:ext uri="{FF2B5EF4-FFF2-40B4-BE49-F238E27FC236}">
                <a16:creationId xmlns:a16="http://schemas.microsoft.com/office/drawing/2014/main" id="{898506B5-2A96-4E2D-93A9-CDD7B4B87C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77039" y="2869010"/>
            <a:ext cx="1178659" cy="1178659"/>
          </a:xfrm>
          <a:prstGeom prst="rect">
            <a:avLst/>
          </a:prstGeom>
        </p:spPr>
      </p:pic>
      <p:sp>
        <p:nvSpPr>
          <p:cNvPr id="50" name="Content Placeholder 1">
            <a:extLst>
              <a:ext uri="{FF2B5EF4-FFF2-40B4-BE49-F238E27FC236}">
                <a16:creationId xmlns:a16="http://schemas.microsoft.com/office/drawing/2014/main" id="{068D039A-2E23-459B-9654-62468833E1E1}"/>
              </a:ext>
            </a:extLst>
          </p:cNvPr>
          <p:cNvSpPr txBox="1">
            <a:spLocks/>
          </p:cNvSpPr>
          <p:nvPr/>
        </p:nvSpPr>
        <p:spPr>
          <a:xfrm>
            <a:off x="7183593" y="3637274"/>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2014</a:t>
            </a:r>
          </a:p>
        </p:txBody>
      </p:sp>
      <p:pic>
        <p:nvPicPr>
          <p:cNvPr id="52" name="Picture 51" descr="A close up of a sign&#10;&#10;Description automatically generated">
            <a:extLst>
              <a:ext uri="{FF2B5EF4-FFF2-40B4-BE49-F238E27FC236}">
                <a16:creationId xmlns:a16="http://schemas.microsoft.com/office/drawing/2014/main" id="{D2F4B312-AB91-4710-93A0-5BE6B0E13F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84063" y="2791894"/>
            <a:ext cx="933217" cy="1242219"/>
          </a:xfrm>
          <a:prstGeom prst="rect">
            <a:avLst/>
          </a:prstGeom>
        </p:spPr>
      </p:pic>
      <p:sp>
        <p:nvSpPr>
          <p:cNvPr id="54" name="Oval 53">
            <a:extLst>
              <a:ext uri="{FF2B5EF4-FFF2-40B4-BE49-F238E27FC236}">
                <a16:creationId xmlns:a16="http://schemas.microsoft.com/office/drawing/2014/main" id="{D5A05E3A-4B32-4C0A-A2E4-D9A4195A0A83}"/>
              </a:ext>
            </a:extLst>
          </p:cNvPr>
          <p:cNvSpPr/>
          <p:nvPr/>
        </p:nvSpPr>
        <p:spPr>
          <a:xfrm>
            <a:off x="5745863" y="3384606"/>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56" name="Content Placeholder 1">
            <a:extLst>
              <a:ext uri="{FF2B5EF4-FFF2-40B4-BE49-F238E27FC236}">
                <a16:creationId xmlns:a16="http://schemas.microsoft.com/office/drawing/2014/main" id="{8E7B5D4B-225A-44D3-AF17-CBA286657C2C}"/>
              </a:ext>
            </a:extLst>
          </p:cNvPr>
          <p:cNvSpPr txBox="1">
            <a:spLocks/>
          </p:cNvSpPr>
          <p:nvPr/>
        </p:nvSpPr>
        <p:spPr>
          <a:xfrm>
            <a:off x="5041475" y="3634386"/>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2015</a:t>
            </a:r>
          </a:p>
        </p:txBody>
      </p:sp>
      <p:sp>
        <p:nvSpPr>
          <p:cNvPr id="58" name="Oval 57">
            <a:extLst>
              <a:ext uri="{FF2B5EF4-FFF2-40B4-BE49-F238E27FC236}">
                <a16:creationId xmlns:a16="http://schemas.microsoft.com/office/drawing/2014/main" id="{4DFE0FFB-AF5D-411B-B269-B08BF070AAB8}"/>
              </a:ext>
            </a:extLst>
          </p:cNvPr>
          <p:cNvSpPr/>
          <p:nvPr/>
        </p:nvSpPr>
        <p:spPr>
          <a:xfrm>
            <a:off x="1925729" y="3379136"/>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60" name="Content Placeholder 1">
            <a:extLst>
              <a:ext uri="{FF2B5EF4-FFF2-40B4-BE49-F238E27FC236}">
                <a16:creationId xmlns:a16="http://schemas.microsoft.com/office/drawing/2014/main" id="{A53520B7-2146-49A0-898E-1B3A26A3892D}"/>
              </a:ext>
            </a:extLst>
          </p:cNvPr>
          <p:cNvSpPr txBox="1">
            <a:spLocks/>
          </p:cNvSpPr>
          <p:nvPr/>
        </p:nvSpPr>
        <p:spPr>
          <a:xfrm>
            <a:off x="1221341" y="3628916"/>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2016</a:t>
            </a:r>
          </a:p>
        </p:txBody>
      </p:sp>
      <p:sp>
        <p:nvSpPr>
          <p:cNvPr id="62" name="Content Placeholder 1">
            <a:extLst>
              <a:ext uri="{FF2B5EF4-FFF2-40B4-BE49-F238E27FC236}">
                <a16:creationId xmlns:a16="http://schemas.microsoft.com/office/drawing/2014/main" id="{6E7815A5-B206-4DBB-82F3-C0CE9931BF54}"/>
              </a:ext>
            </a:extLst>
          </p:cNvPr>
          <p:cNvSpPr txBox="1">
            <a:spLocks/>
          </p:cNvSpPr>
          <p:nvPr/>
        </p:nvSpPr>
        <p:spPr>
          <a:xfrm>
            <a:off x="76622" y="3224688"/>
            <a:ext cx="2090130"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Flexible Hybrid Electronics</a:t>
            </a:r>
          </a:p>
        </p:txBody>
      </p:sp>
      <p:pic>
        <p:nvPicPr>
          <p:cNvPr id="64" name="Picture 63" descr="A picture containing table, food&#10;&#10;Description automatically generated">
            <a:extLst>
              <a:ext uri="{FF2B5EF4-FFF2-40B4-BE49-F238E27FC236}">
                <a16:creationId xmlns:a16="http://schemas.microsoft.com/office/drawing/2014/main" id="{2F1D595D-AC0B-441A-A471-1D08C8B0F0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162" y="3915391"/>
            <a:ext cx="1883882" cy="941941"/>
          </a:xfrm>
          <a:prstGeom prst="rect">
            <a:avLst/>
          </a:prstGeom>
        </p:spPr>
      </p:pic>
      <p:pic>
        <p:nvPicPr>
          <p:cNvPr id="66" name="Picture 65" descr="A picture containing indoor, person, playing, holding&#10;&#10;Description automatically generated">
            <a:extLst>
              <a:ext uri="{FF2B5EF4-FFF2-40B4-BE49-F238E27FC236}">
                <a16:creationId xmlns:a16="http://schemas.microsoft.com/office/drawing/2014/main" id="{3A649FBC-EA05-4E9A-87E3-F462A579F5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36998" y="4581729"/>
            <a:ext cx="1372224" cy="914816"/>
          </a:xfrm>
          <a:prstGeom prst="rect">
            <a:avLst/>
          </a:prstGeom>
        </p:spPr>
      </p:pic>
      <p:sp>
        <p:nvSpPr>
          <p:cNvPr id="68" name="Oval 67">
            <a:extLst>
              <a:ext uri="{FF2B5EF4-FFF2-40B4-BE49-F238E27FC236}">
                <a16:creationId xmlns:a16="http://schemas.microsoft.com/office/drawing/2014/main" id="{114B8216-31C1-4ED4-BB54-0AD04B1E4371}"/>
              </a:ext>
            </a:extLst>
          </p:cNvPr>
          <p:cNvSpPr/>
          <p:nvPr/>
        </p:nvSpPr>
        <p:spPr>
          <a:xfrm>
            <a:off x="4847954" y="4779166"/>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70" name="Content Placeholder 1">
            <a:extLst>
              <a:ext uri="{FF2B5EF4-FFF2-40B4-BE49-F238E27FC236}">
                <a16:creationId xmlns:a16="http://schemas.microsoft.com/office/drawing/2014/main" id="{C6F7833E-01EA-4D66-B1F9-4B94DE2BBE8E}"/>
              </a:ext>
            </a:extLst>
          </p:cNvPr>
          <p:cNvSpPr txBox="1">
            <a:spLocks/>
          </p:cNvSpPr>
          <p:nvPr/>
        </p:nvSpPr>
        <p:spPr>
          <a:xfrm>
            <a:off x="4477459" y="5035966"/>
            <a:ext cx="936630" cy="493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PhD, EECS, 2018</a:t>
            </a:r>
          </a:p>
        </p:txBody>
      </p:sp>
      <p:pic>
        <p:nvPicPr>
          <p:cNvPr id="72" name="Picture 11" descr="A close up of a device&#10;&#10;Description automatically generated">
            <a:extLst>
              <a:ext uri="{FF2B5EF4-FFF2-40B4-BE49-F238E27FC236}">
                <a16:creationId xmlns:a16="http://schemas.microsoft.com/office/drawing/2014/main" id="{7737C6AC-64AA-471A-ADD9-A08D8096BCC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l="31470" t="14418" r="22435" b="19386"/>
          <a:stretch>
            <a:fillRect/>
          </a:stretch>
        </p:blipFill>
        <p:spPr bwMode="auto">
          <a:xfrm>
            <a:off x="6889317" y="4240842"/>
            <a:ext cx="1315337" cy="14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72" descr="A close up of a device&#10;&#10;Description automatically generated">
            <a:extLst>
              <a:ext uri="{FF2B5EF4-FFF2-40B4-BE49-F238E27FC236}">
                <a16:creationId xmlns:a16="http://schemas.microsoft.com/office/drawing/2014/main" id="{2C62308F-0EA3-4841-9C53-93A60EBEFAAF}"/>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27800" t="17262" r="41041" b="14829"/>
          <a:stretch/>
        </p:blipFill>
        <p:spPr>
          <a:xfrm rot="16200000">
            <a:off x="9068729" y="3872463"/>
            <a:ext cx="744243" cy="2162777"/>
          </a:xfrm>
          <a:prstGeom prst="rect">
            <a:avLst/>
          </a:prstGeom>
        </p:spPr>
      </p:pic>
      <p:pic>
        <p:nvPicPr>
          <p:cNvPr id="75" name="Picture 74" descr="A picture containing toy, room&#10;&#10;Description automatically generated">
            <a:extLst>
              <a:ext uri="{FF2B5EF4-FFF2-40B4-BE49-F238E27FC236}">
                <a16:creationId xmlns:a16="http://schemas.microsoft.com/office/drawing/2014/main" id="{60941318-0B91-49DE-B8C3-0DF109C98AB0}"/>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988" t="18427" r="14831" b="16366"/>
          <a:stretch/>
        </p:blipFill>
        <p:spPr>
          <a:xfrm>
            <a:off x="9720094" y="4458930"/>
            <a:ext cx="1591012" cy="1070327"/>
          </a:xfrm>
          <a:prstGeom prst="rect">
            <a:avLst/>
          </a:prstGeom>
        </p:spPr>
      </p:pic>
      <p:sp>
        <p:nvSpPr>
          <p:cNvPr id="77" name="Oval 76">
            <a:extLst>
              <a:ext uri="{FF2B5EF4-FFF2-40B4-BE49-F238E27FC236}">
                <a16:creationId xmlns:a16="http://schemas.microsoft.com/office/drawing/2014/main" id="{C08B1B9A-04E1-42A6-A18C-15E682922AA3}"/>
              </a:ext>
            </a:extLst>
          </p:cNvPr>
          <p:cNvSpPr/>
          <p:nvPr/>
        </p:nvSpPr>
        <p:spPr>
          <a:xfrm>
            <a:off x="5958572" y="4760812"/>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79" name="Content Placeholder 1">
            <a:extLst>
              <a:ext uri="{FF2B5EF4-FFF2-40B4-BE49-F238E27FC236}">
                <a16:creationId xmlns:a16="http://schemas.microsoft.com/office/drawing/2014/main" id="{8C15F46B-B87B-4821-9022-29FC81FC93CB}"/>
              </a:ext>
            </a:extLst>
          </p:cNvPr>
          <p:cNvSpPr txBox="1">
            <a:spLocks/>
          </p:cNvSpPr>
          <p:nvPr/>
        </p:nvSpPr>
        <p:spPr>
          <a:xfrm>
            <a:off x="5350585" y="5038912"/>
            <a:ext cx="1615733" cy="3967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Started postdoc, 2019</a:t>
            </a:r>
          </a:p>
        </p:txBody>
      </p:sp>
      <p:pic>
        <p:nvPicPr>
          <p:cNvPr id="81" name="Picture 80" descr="A picture containing drawing&#10;&#10;Description automatically generated">
            <a:extLst>
              <a:ext uri="{FF2B5EF4-FFF2-40B4-BE49-F238E27FC236}">
                <a16:creationId xmlns:a16="http://schemas.microsoft.com/office/drawing/2014/main" id="{0619D95E-9FB3-41BF-A31F-909F780414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12868" y="4247320"/>
            <a:ext cx="1386583" cy="324178"/>
          </a:xfrm>
          <a:prstGeom prst="rect">
            <a:avLst/>
          </a:prstGeom>
        </p:spPr>
      </p:pic>
      <p:pic>
        <p:nvPicPr>
          <p:cNvPr id="83" name="Picture 82" descr="A picture containing drawing&#10;&#10;Description automatically generated">
            <a:extLst>
              <a:ext uri="{FF2B5EF4-FFF2-40B4-BE49-F238E27FC236}">
                <a16:creationId xmlns:a16="http://schemas.microsoft.com/office/drawing/2014/main" id="{00C53F54-5B16-4A13-9113-585259E874F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61316" y="3205355"/>
            <a:ext cx="1413383" cy="471128"/>
          </a:xfrm>
          <a:prstGeom prst="rect">
            <a:avLst/>
          </a:prstGeom>
        </p:spPr>
      </p:pic>
      <p:sp>
        <p:nvSpPr>
          <p:cNvPr id="43" name="Content Placeholder 1">
            <a:extLst>
              <a:ext uri="{FF2B5EF4-FFF2-40B4-BE49-F238E27FC236}">
                <a16:creationId xmlns:a16="http://schemas.microsoft.com/office/drawing/2014/main" id="{283F33C2-FC97-4F48-B020-AA88EF4C8CA8}"/>
              </a:ext>
            </a:extLst>
          </p:cNvPr>
          <p:cNvSpPr txBox="1">
            <a:spLocks/>
          </p:cNvSpPr>
          <p:nvPr/>
        </p:nvSpPr>
        <p:spPr>
          <a:xfrm>
            <a:off x="7729540" y="5537982"/>
            <a:ext cx="2090130"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Wearables for precision health and psychiatry </a:t>
            </a:r>
          </a:p>
        </p:txBody>
      </p:sp>
      <p:pic>
        <p:nvPicPr>
          <p:cNvPr id="5" name="Picture 4" descr="A picture containing text&#10;&#10;Description automatically generated">
            <a:extLst>
              <a:ext uri="{FF2B5EF4-FFF2-40B4-BE49-F238E27FC236}">
                <a16:creationId xmlns:a16="http://schemas.microsoft.com/office/drawing/2014/main" id="{B0CA7118-B31D-44BC-AB11-BD930697CD4B}"/>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13173"/>
          <a:stretch/>
        </p:blipFill>
        <p:spPr>
          <a:xfrm>
            <a:off x="3401970" y="4258839"/>
            <a:ext cx="1132996" cy="1311429"/>
          </a:xfrm>
          <a:prstGeom prst="rect">
            <a:avLst/>
          </a:prstGeom>
        </p:spPr>
      </p:pic>
      <p:sp>
        <p:nvSpPr>
          <p:cNvPr id="51" name="Content Placeholder 1">
            <a:extLst>
              <a:ext uri="{FF2B5EF4-FFF2-40B4-BE49-F238E27FC236}">
                <a16:creationId xmlns:a16="http://schemas.microsoft.com/office/drawing/2014/main" id="{F6EB7D54-436E-4795-AA33-09EB8FE5DB64}"/>
              </a:ext>
            </a:extLst>
          </p:cNvPr>
          <p:cNvSpPr txBox="1">
            <a:spLocks/>
          </p:cNvSpPr>
          <p:nvPr/>
        </p:nvSpPr>
        <p:spPr>
          <a:xfrm>
            <a:off x="9399736" y="5674433"/>
            <a:ext cx="2090130"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Ventilator for COVID-19</a:t>
            </a:r>
          </a:p>
        </p:txBody>
      </p:sp>
    </p:spTree>
    <p:extLst>
      <p:ext uri="{BB962C8B-B14F-4D97-AF65-F5344CB8AC3E}">
        <p14:creationId xmlns:p14="http://schemas.microsoft.com/office/powerpoint/2010/main" val="14886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childTnLst>
                                </p:cTn>
                              </p:par>
                              <p:par>
                                <p:cTn id="66" presetID="10" presetClass="entr" presetSubtype="0" fill="hold"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fade">
                                      <p:cBhvr>
                                        <p:cTn id="88" dur="500"/>
                                        <p:tgtEl>
                                          <p:spTgt spid="79"/>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fade">
                                      <p:cBhvr>
                                        <p:cTn id="100" dur="500"/>
                                        <p:tgtEl>
                                          <p:spTgt spid="51"/>
                                        </p:tgtEl>
                                      </p:cBhvr>
                                    </p:animEffect>
                                  </p:childTnLst>
                                </p:cTn>
                              </p:par>
                              <p:par>
                                <p:cTn id="101" presetID="10" presetClass="entr" presetSubtype="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36" grpId="0" animBg="1"/>
      <p:bldP spid="38" grpId="0"/>
      <p:bldP spid="40" grpId="0"/>
      <p:bldP spid="44" grpId="0" animBg="1"/>
      <p:bldP spid="50" grpId="0"/>
      <p:bldP spid="54" grpId="0" animBg="1"/>
      <p:bldP spid="56" grpId="0"/>
      <p:bldP spid="58" grpId="0" animBg="1"/>
      <p:bldP spid="60" grpId="0"/>
      <p:bldP spid="62" grpId="0"/>
      <p:bldP spid="68" grpId="0" animBg="1"/>
      <p:bldP spid="70" grpId="0"/>
      <p:bldP spid="77" grpId="0" animBg="1"/>
      <p:bldP spid="79" grpId="0"/>
      <p:bldP spid="43"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B756-8C23-4E05-9504-1A06C66D1650}"/>
              </a:ext>
            </a:extLst>
          </p:cNvPr>
          <p:cNvSpPr>
            <a:spLocks noGrp="1"/>
          </p:cNvSpPr>
          <p:nvPr>
            <p:ph type="title"/>
          </p:nvPr>
        </p:nvSpPr>
        <p:spPr/>
        <p:txBody>
          <a:bodyPr/>
          <a:lstStyle/>
          <a:p>
            <a:r>
              <a:rPr lang="en-US" dirty="0"/>
              <a:t>Khan Lab @ USC</a:t>
            </a:r>
          </a:p>
        </p:txBody>
      </p:sp>
      <p:sp>
        <p:nvSpPr>
          <p:cNvPr id="4" name="Slide Number Placeholder 3">
            <a:extLst>
              <a:ext uri="{FF2B5EF4-FFF2-40B4-BE49-F238E27FC236}">
                <a16:creationId xmlns:a16="http://schemas.microsoft.com/office/drawing/2014/main" id="{C8752DE7-1CE8-4962-B84A-C66E4F4573B6}"/>
              </a:ext>
            </a:extLst>
          </p:cNvPr>
          <p:cNvSpPr>
            <a:spLocks noGrp="1"/>
          </p:cNvSpPr>
          <p:nvPr>
            <p:ph type="sldNum" sz="quarter" idx="4"/>
          </p:nvPr>
        </p:nvSpPr>
        <p:spPr/>
        <p:txBody>
          <a:bodyPr/>
          <a:lstStyle/>
          <a:p>
            <a:fld id="{C4929C3B-27DB-4701-9AD5-57958A04CB2E}" type="slidenum">
              <a:rPr lang="en-US" smtClean="0"/>
              <a:pPr/>
              <a:t>27</a:t>
            </a:fld>
            <a:endParaRPr lang="en-US" dirty="0">
              <a:latin typeface="PT Sans" panose="020B0503020203020204" pitchFamily="34" charset="0"/>
            </a:endParaRPr>
          </a:p>
        </p:txBody>
      </p:sp>
      <p:pic>
        <p:nvPicPr>
          <p:cNvPr id="8" name="Graphic 7">
            <a:extLst>
              <a:ext uri="{FF2B5EF4-FFF2-40B4-BE49-F238E27FC236}">
                <a16:creationId xmlns:a16="http://schemas.microsoft.com/office/drawing/2014/main" id="{0E56DC1E-7744-46E8-8494-24D7AF54F3F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10907"/>
          <a:stretch/>
        </p:blipFill>
        <p:spPr>
          <a:xfrm>
            <a:off x="6016606" y="1237713"/>
            <a:ext cx="5917658" cy="373620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BAD33E23-D1AC-4973-BA25-265C0683A734}"/>
              </a:ext>
            </a:extLst>
          </p:cNvPr>
          <p:cNvPicPr>
            <a:picLocks noChangeAspect="1"/>
          </p:cNvPicPr>
          <p:nvPr/>
        </p:nvPicPr>
        <p:blipFill rotWithShape="1">
          <a:blip r:embed="rId4">
            <a:extLst>
              <a:ext uri="{28A0092B-C50C-407E-A947-70E740481C1C}">
                <a14:useLocalDpi xmlns:a14="http://schemas.microsoft.com/office/drawing/2010/main" val="0"/>
              </a:ext>
            </a:extLst>
          </a:blip>
          <a:srcRect b="49413"/>
          <a:stretch/>
        </p:blipFill>
        <p:spPr>
          <a:xfrm>
            <a:off x="1939004" y="5627430"/>
            <a:ext cx="4057680" cy="884178"/>
          </a:xfrm>
          <a:prstGeom prst="rect">
            <a:avLst/>
          </a:prstGeom>
        </p:spPr>
      </p:pic>
      <p:pic>
        <p:nvPicPr>
          <p:cNvPr id="11" name="Picture 10">
            <a:extLst>
              <a:ext uri="{FF2B5EF4-FFF2-40B4-BE49-F238E27FC236}">
                <a16:creationId xmlns:a16="http://schemas.microsoft.com/office/drawing/2014/main" id="{054536F4-B71F-48BE-A566-F2485E0C7F79}"/>
              </a:ext>
            </a:extLst>
          </p:cNvPr>
          <p:cNvPicPr>
            <a:picLocks noChangeAspect="1"/>
          </p:cNvPicPr>
          <p:nvPr/>
        </p:nvPicPr>
        <p:blipFill rotWithShape="1">
          <a:blip r:embed="rId4">
            <a:extLst>
              <a:ext uri="{28A0092B-C50C-407E-A947-70E740481C1C}">
                <a14:useLocalDpi xmlns:a14="http://schemas.microsoft.com/office/drawing/2010/main" val="0"/>
              </a:ext>
            </a:extLst>
          </a:blip>
          <a:srcRect t="49413"/>
          <a:stretch/>
        </p:blipFill>
        <p:spPr>
          <a:xfrm>
            <a:off x="6408264" y="5627430"/>
            <a:ext cx="4057680" cy="884178"/>
          </a:xfrm>
          <a:prstGeom prst="rect">
            <a:avLst/>
          </a:prstGeom>
        </p:spPr>
      </p:pic>
      <p:pic>
        <p:nvPicPr>
          <p:cNvPr id="13" name="Graphic 12">
            <a:extLst>
              <a:ext uri="{FF2B5EF4-FFF2-40B4-BE49-F238E27FC236}">
                <a16:creationId xmlns:a16="http://schemas.microsoft.com/office/drawing/2014/main" id="{27460CC9-FAA1-46CC-86C9-71F21122E4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172" y="1530282"/>
            <a:ext cx="5486400" cy="3086100"/>
          </a:xfrm>
          <a:prstGeom prst="rect">
            <a:avLst/>
          </a:prstGeom>
        </p:spPr>
      </p:pic>
    </p:spTree>
    <p:extLst>
      <p:ext uri="{BB962C8B-B14F-4D97-AF65-F5344CB8AC3E}">
        <p14:creationId xmlns:p14="http://schemas.microsoft.com/office/powerpoint/2010/main" val="793765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B690-4F71-40C8-84F2-4A097B698947}"/>
              </a:ext>
            </a:extLst>
          </p:cNvPr>
          <p:cNvSpPr>
            <a:spLocks noGrp="1"/>
          </p:cNvSpPr>
          <p:nvPr>
            <p:ph type="title"/>
          </p:nvPr>
        </p:nvSpPr>
        <p:spPr/>
        <p:txBody>
          <a:bodyPr>
            <a:normAutofit/>
          </a:bodyPr>
          <a:lstStyle/>
          <a:p>
            <a:r>
              <a:rPr lang="en-US" dirty="0">
                <a:latin typeface="PT Sans" panose="020B0503020203020204" pitchFamily="34" charset="0"/>
              </a:rPr>
              <a:t>Khan Lab @ USC</a:t>
            </a:r>
          </a:p>
        </p:txBody>
      </p:sp>
      <p:sp>
        <p:nvSpPr>
          <p:cNvPr id="4" name="Slide Number Placeholder 3">
            <a:extLst>
              <a:ext uri="{FF2B5EF4-FFF2-40B4-BE49-F238E27FC236}">
                <a16:creationId xmlns:a16="http://schemas.microsoft.com/office/drawing/2014/main" id="{E004BBA9-87B9-4C63-872D-9EBE2610C561}"/>
              </a:ext>
            </a:extLst>
          </p:cNvPr>
          <p:cNvSpPr>
            <a:spLocks noGrp="1"/>
          </p:cNvSpPr>
          <p:nvPr>
            <p:ph type="sldNum" sz="quarter" idx="4"/>
          </p:nvPr>
        </p:nvSpPr>
        <p:spPr/>
        <p:txBody>
          <a:bodyPr/>
          <a:lstStyle/>
          <a:p>
            <a:fld id="{C4929C3B-27DB-4701-9AD5-57958A04CB2E}" type="slidenum">
              <a:rPr lang="en-US" smtClean="0">
                <a:latin typeface="PT Sans" panose="020B0503020203020204" pitchFamily="34" charset="0"/>
              </a:rPr>
              <a:pPr/>
              <a:t>28</a:t>
            </a:fld>
            <a:endParaRPr lang="en-US" dirty="0">
              <a:latin typeface="PT Sans" panose="020B0503020203020204" pitchFamily="34" charset="0"/>
            </a:endParaRPr>
          </a:p>
        </p:txBody>
      </p:sp>
      <p:pic>
        <p:nvPicPr>
          <p:cNvPr id="5" name="Picture 4" descr="Diagram&#10;&#10;Description automatically generated">
            <a:extLst>
              <a:ext uri="{FF2B5EF4-FFF2-40B4-BE49-F238E27FC236}">
                <a16:creationId xmlns:a16="http://schemas.microsoft.com/office/drawing/2014/main" id="{EB987919-A1BA-4CF9-8D38-D2CE362943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8678"/>
          <a:stretch/>
        </p:blipFill>
        <p:spPr>
          <a:xfrm>
            <a:off x="450782" y="777994"/>
            <a:ext cx="1085171" cy="5425340"/>
          </a:xfrm>
          <a:prstGeom prst="rect">
            <a:avLst/>
          </a:prstGeom>
        </p:spPr>
      </p:pic>
      <p:sp>
        <p:nvSpPr>
          <p:cNvPr id="39" name="TextBox 38">
            <a:extLst>
              <a:ext uri="{FF2B5EF4-FFF2-40B4-BE49-F238E27FC236}">
                <a16:creationId xmlns:a16="http://schemas.microsoft.com/office/drawing/2014/main" id="{C3D63C0D-5F9A-4745-BADA-65D725571335}"/>
              </a:ext>
            </a:extLst>
          </p:cNvPr>
          <p:cNvSpPr txBox="1"/>
          <p:nvPr/>
        </p:nvSpPr>
        <p:spPr>
          <a:xfrm>
            <a:off x="7327982" y="555776"/>
            <a:ext cx="2705870" cy="523220"/>
          </a:xfrm>
          <a:prstGeom prst="rect">
            <a:avLst/>
          </a:prstGeom>
          <a:noFill/>
        </p:spPr>
        <p:txBody>
          <a:bodyPr wrap="square">
            <a:spAutoFit/>
          </a:bodyPr>
          <a:lstStyle/>
          <a:p>
            <a:r>
              <a:rPr lang="en-US" sz="2800" dirty="0">
                <a:solidFill>
                  <a:srgbClr val="8C1515"/>
                </a:solidFill>
                <a:latin typeface="PT Sans" panose="020B0503020203020204" pitchFamily="34" charset="0"/>
              </a:rPr>
              <a:t>Research Focus</a:t>
            </a:r>
            <a:endParaRPr lang="en-US" sz="2800" dirty="0">
              <a:solidFill>
                <a:srgbClr val="8C1515"/>
              </a:solidFill>
            </a:endParaRPr>
          </a:p>
        </p:txBody>
      </p:sp>
      <p:pic>
        <p:nvPicPr>
          <p:cNvPr id="40" name="Picture 39" descr="Diagram&#10;&#10;Description automatically generated">
            <a:extLst>
              <a:ext uri="{FF2B5EF4-FFF2-40B4-BE49-F238E27FC236}">
                <a16:creationId xmlns:a16="http://schemas.microsoft.com/office/drawing/2014/main" id="{EE03A71F-4EDB-4494-ADEE-4F2937F066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305"/>
          <a:stretch/>
        </p:blipFill>
        <p:spPr>
          <a:xfrm>
            <a:off x="3621741" y="817386"/>
            <a:ext cx="1918446" cy="5425340"/>
          </a:xfrm>
          <a:prstGeom prst="rect">
            <a:avLst/>
          </a:prstGeom>
        </p:spPr>
      </p:pic>
      <p:pic>
        <p:nvPicPr>
          <p:cNvPr id="41" name="Picture 40" descr="Diagram&#10;&#10;Description automatically generated">
            <a:extLst>
              <a:ext uri="{FF2B5EF4-FFF2-40B4-BE49-F238E27FC236}">
                <a16:creationId xmlns:a16="http://schemas.microsoft.com/office/drawing/2014/main" id="{8B3A6A76-18FD-4BAF-B003-2408E79CEF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322" r="37695"/>
          <a:stretch/>
        </p:blipFill>
        <p:spPr>
          <a:xfrm>
            <a:off x="1535953" y="817386"/>
            <a:ext cx="2085788" cy="5425340"/>
          </a:xfrm>
          <a:prstGeom prst="rect">
            <a:avLst/>
          </a:prstGeom>
        </p:spPr>
      </p:pic>
      <p:pic>
        <p:nvPicPr>
          <p:cNvPr id="8" name="Picture 7" descr="Diagram&#10;&#10;Description automatically generated">
            <a:extLst>
              <a:ext uri="{FF2B5EF4-FFF2-40B4-BE49-F238E27FC236}">
                <a16:creationId xmlns:a16="http://schemas.microsoft.com/office/drawing/2014/main" id="{60A82A74-D9E9-403C-A185-0EAA9873FB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9192" y="1219991"/>
            <a:ext cx="4145769" cy="3778632"/>
          </a:xfrm>
          <a:prstGeom prst="rect">
            <a:avLst/>
          </a:prstGeom>
        </p:spPr>
      </p:pic>
    </p:spTree>
    <p:extLst>
      <p:ext uri="{BB962C8B-B14F-4D97-AF65-F5344CB8AC3E}">
        <p14:creationId xmlns:p14="http://schemas.microsoft.com/office/powerpoint/2010/main" val="197235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B690-4F71-40C8-84F2-4A097B698947}"/>
              </a:ext>
            </a:extLst>
          </p:cNvPr>
          <p:cNvSpPr>
            <a:spLocks noGrp="1"/>
          </p:cNvSpPr>
          <p:nvPr>
            <p:ph type="title"/>
          </p:nvPr>
        </p:nvSpPr>
        <p:spPr/>
        <p:txBody>
          <a:bodyPr>
            <a:normAutofit/>
          </a:bodyPr>
          <a:lstStyle/>
          <a:p>
            <a:r>
              <a:rPr lang="en-US" dirty="0">
                <a:latin typeface="PT Sans" panose="020B0503020203020204" pitchFamily="34" charset="0"/>
              </a:rPr>
              <a:t>Soft sensor systems for precision health and psychiatry</a:t>
            </a:r>
          </a:p>
        </p:txBody>
      </p:sp>
      <p:sp>
        <p:nvSpPr>
          <p:cNvPr id="4" name="Slide Number Placeholder 3">
            <a:extLst>
              <a:ext uri="{FF2B5EF4-FFF2-40B4-BE49-F238E27FC236}">
                <a16:creationId xmlns:a16="http://schemas.microsoft.com/office/drawing/2014/main" id="{E004BBA9-87B9-4C63-872D-9EBE2610C561}"/>
              </a:ext>
            </a:extLst>
          </p:cNvPr>
          <p:cNvSpPr>
            <a:spLocks noGrp="1"/>
          </p:cNvSpPr>
          <p:nvPr>
            <p:ph type="sldNum" sz="quarter" idx="4"/>
          </p:nvPr>
        </p:nvSpPr>
        <p:spPr/>
        <p:txBody>
          <a:bodyPr/>
          <a:lstStyle/>
          <a:p>
            <a:fld id="{C4929C3B-27DB-4701-9AD5-57958A04CB2E}" type="slidenum">
              <a:rPr lang="en-US" smtClean="0">
                <a:latin typeface="PT Sans" panose="020B0503020203020204" pitchFamily="34" charset="0"/>
              </a:rPr>
              <a:pPr/>
              <a:t>29</a:t>
            </a:fld>
            <a:endParaRPr lang="en-US" dirty="0">
              <a:latin typeface="PT Sans" panose="020B0503020203020204" pitchFamily="34" charset="0"/>
            </a:endParaRPr>
          </a:p>
        </p:txBody>
      </p:sp>
      <p:pic>
        <p:nvPicPr>
          <p:cNvPr id="8" name="Picture 7" descr="Diagram&#10;&#10;Description automatically generated">
            <a:extLst>
              <a:ext uri="{FF2B5EF4-FFF2-40B4-BE49-F238E27FC236}">
                <a16:creationId xmlns:a16="http://schemas.microsoft.com/office/drawing/2014/main" id="{F794236B-B864-4A7A-80AF-8685B8992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50" y="1405895"/>
            <a:ext cx="5253783" cy="3940337"/>
          </a:xfrm>
          <a:prstGeom prst="rect">
            <a:avLst/>
          </a:prstGeom>
        </p:spPr>
      </p:pic>
      <p:pic>
        <p:nvPicPr>
          <p:cNvPr id="10" name="Picture 9" descr="Diagram&#10;&#10;Description automatically generated">
            <a:extLst>
              <a:ext uri="{FF2B5EF4-FFF2-40B4-BE49-F238E27FC236}">
                <a16:creationId xmlns:a16="http://schemas.microsoft.com/office/drawing/2014/main" id="{1BE1E21F-1BFB-426C-9C04-B68EF2BA2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322" y="1070517"/>
            <a:ext cx="4235169" cy="4537681"/>
          </a:xfrm>
          <a:prstGeom prst="rect">
            <a:avLst/>
          </a:prstGeom>
        </p:spPr>
      </p:pic>
      <p:sp>
        <p:nvSpPr>
          <p:cNvPr id="12" name="Rectangle 11">
            <a:extLst>
              <a:ext uri="{FF2B5EF4-FFF2-40B4-BE49-F238E27FC236}">
                <a16:creationId xmlns:a16="http://schemas.microsoft.com/office/drawing/2014/main" id="{79A22C45-4EE2-42A7-A1A1-683EAA75AEE1}"/>
              </a:ext>
            </a:extLst>
          </p:cNvPr>
          <p:cNvSpPr/>
          <p:nvPr/>
        </p:nvSpPr>
        <p:spPr>
          <a:xfrm>
            <a:off x="1701737" y="5608198"/>
            <a:ext cx="2571439" cy="923330"/>
          </a:xfrm>
          <a:prstGeom prst="rect">
            <a:avLst/>
          </a:prstGeom>
        </p:spPr>
        <p:txBody>
          <a:bodyPr wrap="square">
            <a:spAutoFit/>
          </a:bodyPr>
          <a:lstStyle/>
          <a:p>
            <a:pPr algn="ctr"/>
            <a:r>
              <a:rPr lang="en-US" dirty="0">
                <a:latin typeface="PT Sans" panose="020B0503020203020204" pitchFamily="34" charset="0"/>
                <a:ea typeface="Source Sans Pro" panose="020B0503030403020204" pitchFamily="34" charset="0"/>
                <a:cs typeface="Segoe UI" panose="020B0502040204020203" pitchFamily="34" charset="0"/>
              </a:rPr>
              <a:t>Materials, Manufacturing, Design, Devices, and Circuits</a:t>
            </a:r>
          </a:p>
        </p:txBody>
      </p:sp>
      <p:sp>
        <p:nvSpPr>
          <p:cNvPr id="14" name="Rectangle 13">
            <a:extLst>
              <a:ext uri="{FF2B5EF4-FFF2-40B4-BE49-F238E27FC236}">
                <a16:creationId xmlns:a16="http://schemas.microsoft.com/office/drawing/2014/main" id="{4BDB7D02-34F7-4FE3-A4E9-215B6CBFBC2E}"/>
              </a:ext>
            </a:extLst>
          </p:cNvPr>
          <p:cNvSpPr/>
          <p:nvPr/>
        </p:nvSpPr>
        <p:spPr>
          <a:xfrm>
            <a:off x="8304646" y="5608198"/>
            <a:ext cx="1825122" cy="646331"/>
          </a:xfrm>
          <a:prstGeom prst="rect">
            <a:avLst/>
          </a:prstGeom>
        </p:spPr>
        <p:txBody>
          <a:bodyPr wrap="square">
            <a:spAutoFit/>
          </a:bodyPr>
          <a:lstStyle/>
          <a:p>
            <a:pPr algn="ctr"/>
            <a:r>
              <a:rPr lang="en-US" dirty="0">
                <a:latin typeface="PT Sans" panose="020B0503020203020204" pitchFamily="34" charset="0"/>
                <a:ea typeface="Source Sans Pro" panose="020B0503030403020204" pitchFamily="34" charset="0"/>
                <a:cs typeface="Segoe UI" panose="020B0502040204020203" pitchFamily="34" charset="0"/>
              </a:rPr>
              <a:t>Systems and Applications</a:t>
            </a:r>
          </a:p>
        </p:txBody>
      </p:sp>
      <p:cxnSp>
        <p:nvCxnSpPr>
          <p:cNvPr id="16" name="Straight Arrow Connector 15">
            <a:extLst>
              <a:ext uri="{FF2B5EF4-FFF2-40B4-BE49-F238E27FC236}">
                <a16:creationId xmlns:a16="http://schemas.microsoft.com/office/drawing/2014/main" id="{0AFC75BB-9A49-473A-82B5-1C933580C3AE}"/>
              </a:ext>
            </a:extLst>
          </p:cNvPr>
          <p:cNvCxnSpPr/>
          <p:nvPr/>
        </p:nvCxnSpPr>
        <p:spPr>
          <a:xfrm>
            <a:off x="6021658" y="3330435"/>
            <a:ext cx="587298"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2758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D602-B6D6-D794-0267-9322AE4A8168}"/>
              </a:ext>
            </a:extLst>
          </p:cNvPr>
          <p:cNvSpPr>
            <a:spLocks noGrp="1"/>
          </p:cNvSpPr>
          <p:nvPr>
            <p:ph type="title"/>
          </p:nvPr>
        </p:nvSpPr>
        <p:spPr/>
        <p:txBody>
          <a:bodyPr>
            <a:normAutofit/>
          </a:bodyPr>
          <a:lstStyle/>
          <a:p>
            <a:r>
              <a:rPr lang="en-US" dirty="0"/>
              <a:t>Let’s look at EE at play: 3 little pigs demo by </a:t>
            </a:r>
            <a:r>
              <a:rPr lang="en-US" dirty="0" err="1"/>
              <a:t>Neuralink</a:t>
            </a:r>
            <a:endParaRPr lang="en-US" dirty="0"/>
          </a:p>
        </p:txBody>
      </p:sp>
      <p:pic>
        <p:nvPicPr>
          <p:cNvPr id="3" name="Online Media 2" title="FULL REVEAL! Elon Musk's Neuralink chip tested live in pig brains">
            <a:hlinkClick r:id="" action="ppaction://media"/>
            <a:extLst>
              <a:ext uri="{FF2B5EF4-FFF2-40B4-BE49-F238E27FC236}">
                <a16:creationId xmlns:a16="http://schemas.microsoft.com/office/drawing/2014/main" id="{07AD4F3B-B4EE-80E3-C26D-018AE55393AC}"/>
              </a:ext>
            </a:extLst>
          </p:cNvPr>
          <p:cNvPicPr>
            <a:picLocks noRot="1" noChangeAspect="1"/>
          </p:cNvPicPr>
          <p:nvPr>
            <a:videoFile r:link="rId1"/>
          </p:nvPr>
        </p:nvPicPr>
        <p:blipFill>
          <a:blip r:embed="rId3"/>
          <a:stretch>
            <a:fillRect/>
          </a:stretch>
        </p:blipFill>
        <p:spPr>
          <a:xfrm>
            <a:off x="580749" y="762305"/>
            <a:ext cx="10515600" cy="5936669"/>
          </a:xfrm>
          <a:prstGeom prst="rect">
            <a:avLst/>
          </a:prstGeom>
        </p:spPr>
      </p:pic>
    </p:spTree>
    <p:extLst>
      <p:ext uri="{BB962C8B-B14F-4D97-AF65-F5344CB8AC3E}">
        <p14:creationId xmlns:p14="http://schemas.microsoft.com/office/powerpoint/2010/main" val="405540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446A-F639-40B0-81B1-45DC698DC306}"/>
              </a:ext>
            </a:extLst>
          </p:cNvPr>
          <p:cNvSpPr>
            <a:spLocks noGrp="1"/>
          </p:cNvSpPr>
          <p:nvPr>
            <p:ph type="title"/>
          </p:nvPr>
        </p:nvSpPr>
        <p:spPr>
          <a:xfrm>
            <a:off x="0" y="0"/>
            <a:ext cx="10515600" cy="687669"/>
          </a:xfrm>
        </p:spPr>
        <p:txBody>
          <a:bodyPr>
            <a:normAutofit/>
          </a:bodyPr>
          <a:lstStyle/>
          <a:p>
            <a:r>
              <a:rPr lang="en-US" sz="3200" dirty="0"/>
              <a:t>Sensors for </a:t>
            </a:r>
            <a:r>
              <a:rPr lang="en-US" dirty="0"/>
              <a:t>precision health and psychiatry</a:t>
            </a:r>
            <a:endParaRPr lang="en-US" sz="3200" dirty="0"/>
          </a:p>
        </p:txBody>
      </p:sp>
      <p:sp>
        <p:nvSpPr>
          <p:cNvPr id="4" name="Slide Number Placeholder 3">
            <a:extLst>
              <a:ext uri="{FF2B5EF4-FFF2-40B4-BE49-F238E27FC236}">
                <a16:creationId xmlns:a16="http://schemas.microsoft.com/office/drawing/2014/main" id="{580CB2AF-224C-47B9-ADC3-1885B898FFE4}"/>
              </a:ext>
            </a:extLst>
          </p:cNvPr>
          <p:cNvSpPr>
            <a:spLocks noGrp="1"/>
          </p:cNvSpPr>
          <p:nvPr>
            <p:ph type="sldNum" sz="quarter" idx="4"/>
          </p:nvPr>
        </p:nvSpPr>
        <p:spPr/>
        <p:txBody>
          <a:bodyPr/>
          <a:lstStyle/>
          <a:p>
            <a:fld id="{C4929C3B-27DB-4701-9AD5-57958A04CB2E}" type="slidenum">
              <a:rPr lang="en-US" smtClean="0">
                <a:ea typeface="Source Sans Pro" panose="020B0503030403020204" pitchFamily="34" charset="0"/>
              </a:rPr>
              <a:pPr/>
              <a:t>30</a:t>
            </a:fld>
            <a:endParaRPr lang="en-US" dirty="0">
              <a:ea typeface="Source Sans Pro" panose="020B0503030403020204" pitchFamily="34" charset="0"/>
            </a:endParaRPr>
          </a:p>
        </p:txBody>
      </p:sp>
      <p:pic>
        <p:nvPicPr>
          <p:cNvPr id="6" name="Picture 5">
            <a:extLst>
              <a:ext uri="{FF2B5EF4-FFF2-40B4-BE49-F238E27FC236}">
                <a16:creationId xmlns:a16="http://schemas.microsoft.com/office/drawing/2014/main" id="{94630967-1698-46D1-808C-E6DF872A8081}"/>
              </a:ext>
            </a:extLst>
          </p:cNvPr>
          <p:cNvPicPr>
            <a:picLocks noChangeAspect="1"/>
          </p:cNvPicPr>
          <p:nvPr/>
        </p:nvPicPr>
        <p:blipFill rotWithShape="1">
          <a:blip r:embed="rId3">
            <a:extLst>
              <a:ext uri="{28A0092B-C50C-407E-A947-70E740481C1C}">
                <a14:useLocalDpi xmlns:a14="http://schemas.microsoft.com/office/drawing/2010/main" val="0"/>
              </a:ext>
            </a:extLst>
          </a:blip>
          <a:srcRect l="13911" r="16987"/>
          <a:stretch/>
        </p:blipFill>
        <p:spPr>
          <a:xfrm>
            <a:off x="6023905" y="981018"/>
            <a:ext cx="5413396" cy="4406544"/>
          </a:xfrm>
          <a:prstGeom prst="rect">
            <a:avLst/>
          </a:prstGeom>
        </p:spPr>
      </p:pic>
      <p:sp>
        <p:nvSpPr>
          <p:cNvPr id="7" name="Rectangle 6">
            <a:extLst>
              <a:ext uri="{FF2B5EF4-FFF2-40B4-BE49-F238E27FC236}">
                <a16:creationId xmlns:a16="http://schemas.microsoft.com/office/drawing/2014/main" id="{B51BDB5D-F592-4F77-9D17-439BC280B031}"/>
              </a:ext>
            </a:extLst>
          </p:cNvPr>
          <p:cNvSpPr/>
          <p:nvPr/>
        </p:nvSpPr>
        <p:spPr>
          <a:xfrm>
            <a:off x="6541522" y="5387562"/>
            <a:ext cx="4191674" cy="1200329"/>
          </a:xfrm>
          <a:prstGeom prst="rect">
            <a:avLst/>
          </a:prstGeom>
        </p:spPr>
        <p:txBody>
          <a:bodyPr wrap="square">
            <a:spAutoFit/>
          </a:bodyPr>
          <a:lstStyle/>
          <a:p>
            <a:pPr algn="ctr"/>
            <a:r>
              <a:rPr lang="en-US" dirty="0">
                <a:solidFill>
                  <a:srgbClr val="8C1515"/>
                </a:solidFill>
                <a:latin typeface="PT Sans" panose="020B0503020203020204" pitchFamily="34" charset="0"/>
                <a:ea typeface="Source Sans Pro" panose="020B0503030403020204" pitchFamily="34" charset="0"/>
                <a:cs typeface="Segoe UI" panose="020B0502040204020203" pitchFamily="34" charset="0"/>
              </a:rPr>
              <a:t>Vision: </a:t>
            </a:r>
          </a:p>
          <a:p>
            <a:pPr algn="ctr"/>
            <a:r>
              <a:rPr lang="en-US" dirty="0">
                <a:latin typeface="PT Sans" panose="020B0503020203020204" pitchFamily="34" charset="0"/>
                <a:ea typeface="Source Sans Pro" panose="020B0503030403020204" pitchFamily="34" charset="0"/>
                <a:cs typeface="Segoe UI" panose="020B0502040204020203" pitchFamily="34" charset="0"/>
              </a:rPr>
              <a:t>A flexible sensor patch that seamlessly measure vital signs - measurements of the body’s most basic functions</a:t>
            </a:r>
          </a:p>
        </p:txBody>
      </p:sp>
      <p:pic>
        <p:nvPicPr>
          <p:cNvPr id="10" name="Picture 9">
            <a:extLst>
              <a:ext uri="{FF2B5EF4-FFF2-40B4-BE49-F238E27FC236}">
                <a16:creationId xmlns:a16="http://schemas.microsoft.com/office/drawing/2014/main" id="{1036F382-8BF0-4246-BDE8-7B1A394DDAE9}"/>
              </a:ext>
            </a:extLst>
          </p:cNvPr>
          <p:cNvPicPr>
            <a:picLocks noChangeAspect="1"/>
          </p:cNvPicPr>
          <p:nvPr/>
        </p:nvPicPr>
        <p:blipFill rotWithShape="1">
          <a:blip r:embed="rId4">
            <a:extLst>
              <a:ext uri="{28A0092B-C50C-407E-A947-70E740481C1C}">
                <a14:useLocalDpi xmlns:a14="http://schemas.microsoft.com/office/drawing/2010/main" val="0"/>
              </a:ext>
            </a:extLst>
          </a:blip>
          <a:srcRect l="35642"/>
          <a:stretch/>
        </p:blipFill>
        <p:spPr>
          <a:xfrm>
            <a:off x="493131" y="1163898"/>
            <a:ext cx="4903775" cy="3885934"/>
          </a:xfrm>
          <a:prstGeom prst="rect">
            <a:avLst/>
          </a:prstGeom>
        </p:spPr>
      </p:pic>
      <p:sp>
        <p:nvSpPr>
          <p:cNvPr id="37" name="Rectangle 36">
            <a:extLst>
              <a:ext uri="{FF2B5EF4-FFF2-40B4-BE49-F238E27FC236}">
                <a16:creationId xmlns:a16="http://schemas.microsoft.com/office/drawing/2014/main" id="{B50632B6-645D-4F31-B280-BB7FD91FD933}"/>
              </a:ext>
            </a:extLst>
          </p:cNvPr>
          <p:cNvSpPr/>
          <p:nvPr/>
        </p:nvSpPr>
        <p:spPr>
          <a:xfrm>
            <a:off x="809465" y="5526061"/>
            <a:ext cx="4271106" cy="1200329"/>
          </a:xfrm>
          <a:prstGeom prst="rect">
            <a:avLst/>
          </a:prstGeom>
        </p:spPr>
        <p:txBody>
          <a:bodyPr wrap="square">
            <a:spAutoFit/>
          </a:bodyPr>
          <a:lstStyle/>
          <a:p>
            <a:pPr algn="ctr"/>
            <a:r>
              <a:rPr lang="en-US" dirty="0">
                <a:solidFill>
                  <a:srgbClr val="8C1515"/>
                </a:solidFill>
                <a:latin typeface="PT Sans" panose="020B0503020203020204" pitchFamily="34" charset="0"/>
                <a:ea typeface="Source Sans Pro" panose="020B0503030403020204" pitchFamily="34" charset="0"/>
                <a:cs typeface="Segoe UI" panose="020B0502040204020203" pitchFamily="34" charset="0"/>
              </a:rPr>
              <a:t>Current state:</a:t>
            </a:r>
          </a:p>
          <a:p>
            <a:pPr algn="ctr"/>
            <a:r>
              <a:rPr lang="en-US" dirty="0">
                <a:latin typeface="PT Sans" panose="020B0503020203020204" pitchFamily="34" charset="0"/>
                <a:ea typeface="Source Sans Pro" panose="020B0503030403020204" pitchFamily="34" charset="0"/>
                <a:cs typeface="Segoe UI" panose="020B0502040204020203" pitchFamily="34" charset="0"/>
              </a:rPr>
              <a:t>Big machines with a lot of wired rigid sensors that limits the comfort of the patient</a:t>
            </a:r>
          </a:p>
        </p:txBody>
      </p:sp>
    </p:spTree>
    <p:extLst>
      <p:ext uri="{BB962C8B-B14F-4D97-AF65-F5344CB8AC3E}">
        <p14:creationId xmlns:p14="http://schemas.microsoft.com/office/powerpoint/2010/main" val="357204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3A59DF-7497-4A4A-93B8-634DC3840FC1}"/>
              </a:ext>
            </a:extLst>
          </p:cNvPr>
          <p:cNvSpPr>
            <a:spLocks noGrp="1"/>
          </p:cNvSpPr>
          <p:nvPr>
            <p:ph type="sldNum" sz="quarter" idx="4"/>
          </p:nvPr>
        </p:nvSpPr>
        <p:spPr/>
        <p:txBody>
          <a:bodyPr/>
          <a:lstStyle/>
          <a:p>
            <a:fld id="{C4929C3B-27DB-4701-9AD5-57958A04CB2E}" type="slidenum">
              <a:rPr lang="en-US" smtClean="0"/>
              <a:pPr/>
              <a:t>31</a:t>
            </a:fld>
            <a:endParaRPr lang="en-US" dirty="0"/>
          </a:p>
        </p:txBody>
      </p:sp>
      <p:sp>
        <p:nvSpPr>
          <p:cNvPr id="8" name="TextBox 7">
            <a:extLst>
              <a:ext uri="{FF2B5EF4-FFF2-40B4-BE49-F238E27FC236}">
                <a16:creationId xmlns:a16="http://schemas.microsoft.com/office/drawing/2014/main" id="{29A7DE6C-EAFA-4045-A752-6449BC300BC4}"/>
              </a:ext>
            </a:extLst>
          </p:cNvPr>
          <p:cNvSpPr txBox="1"/>
          <p:nvPr/>
        </p:nvSpPr>
        <p:spPr>
          <a:xfrm>
            <a:off x="8778846" y="1700842"/>
            <a:ext cx="3155418"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Biopotential sensing for gesture recognition</a:t>
            </a:r>
          </a:p>
        </p:txBody>
      </p:sp>
      <p:sp>
        <p:nvSpPr>
          <p:cNvPr id="5" name="Title 4">
            <a:extLst>
              <a:ext uri="{FF2B5EF4-FFF2-40B4-BE49-F238E27FC236}">
                <a16:creationId xmlns:a16="http://schemas.microsoft.com/office/drawing/2014/main" id="{7FA349BC-434D-4F50-9906-8AA8143F273D}"/>
              </a:ext>
            </a:extLst>
          </p:cNvPr>
          <p:cNvSpPr>
            <a:spLocks noGrp="1"/>
          </p:cNvSpPr>
          <p:nvPr>
            <p:ph type="title"/>
          </p:nvPr>
        </p:nvSpPr>
        <p:spPr>
          <a:xfrm>
            <a:off x="0" y="1"/>
            <a:ext cx="10515600" cy="752170"/>
          </a:xfrm>
        </p:spPr>
        <p:txBody>
          <a:bodyPr/>
          <a:lstStyle/>
          <a:p>
            <a:r>
              <a:rPr lang="en-US" dirty="0"/>
              <a:t>AI-powered biosensor for detecting hand gestures</a:t>
            </a:r>
          </a:p>
        </p:txBody>
      </p:sp>
      <p:sp>
        <p:nvSpPr>
          <p:cNvPr id="3" name="Content Placeholder 2">
            <a:extLst>
              <a:ext uri="{FF2B5EF4-FFF2-40B4-BE49-F238E27FC236}">
                <a16:creationId xmlns:a16="http://schemas.microsoft.com/office/drawing/2014/main" id="{E838F89A-6029-4588-3056-F3243F0037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86045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3BFA-922F-4FC4-8FF8-5D10BF195EF2}"/>
              </a:ext>
            </a:extLst>
          </p:cNvPr>
          <p:cNvSpPr>
            <a:spLocks noGrp="1"/>
          </p:cNvSpPr>
          <p:nvPr>
            <p:ph type="title"/>
          </p:nvPr>
        </p:nvSpPr>
        <p:spPr>
          <a:xfrm>
            <a:off x="0" y="0"/>
            <a:ext cx="10515600" cy="753035"/>
          </a:xfrm>
        </p:spPr>
        <p:txBody>
          <a:bodyPr>
            <a:normAutofit/>
          </a:bodyPr>
          <a:lstStyle/>
          <a:p>
            <a:r>
              <a:rPr lang="en-US" sz="3600" dirty="0"/>
              <a:t>Screen-printed MRI receive coils</a:t>
            </a:r>
          </a:p>
        </p:txBody>
      </p:sp>
      <p:sp>
        <p:nvSpPr>
          <p:cNvPr id="4" name="Slide Number Placeholder 3">
            <a:extLst>
              <a:ext uri="{FF2B5EF4-FFF2-40B4-BE49-F238E27FC236}">
                <a16:creationId xmlns:a16="http://schemas.microsoft.com/office/drawing/2014/main" id="{6DAF9B50-8C81-4E10-B3F0-EE0F3E1A5C84}"/>
              </a:ext>
            </a:extLst>
          </p:cNvPr>
          <p:cNvSpPr>
            <a:spLocks noGrp="1"/>
          </p:cNvSpPr>
          <p:nvPr>
            <p:ph type="sldNum" sz="quarter" idx="4"/>
          </p:nvPr>
        </p:nvSpPr>
        <p:spPr/>
        <p:txBody>
          <a:bodyPr/>
          <a:lstStyle/>
          <a:p>
            <a:fld id="{C4929C3B-27DB-4701-9AD5-57958A04CB2E}" type="slidenum">
              <a:rPr lang="en-US" smtClean="0"/>
              <a:pPr/>
              <a:t>32</a:t>
            </a:fld>
            <a:endParaRPr lang="en-US" dirty="0"/>
          </a:p>
        </p:txBody>
      </p:sp>
      <p:sp>
        <p:nvSpPr>
          <p:cNvPr id="7" name="Rectangle 6">
            <a:extLst>
              <a:ext uri="{FF2B5EF4-FFF2-40B4-BE49-F238E27FC236}">
                <a16:creationId xmlns:a16="http://schemas.microsoft.com/office/drawing/2014/main" id="{32AB1AC4-8D45-46A7-A836-AE25714F1621}"/>
              </a:ext>
            </a:extLst>
          </p:cNvPr>
          <p:cNvSpPr/>
          <p:nvPr/>
        </p:nvSpPr>
        <p:spPr>
          <a:xfrm>
            <a:off x="9734326" y="2604475"/>
            <a:ext cx="2275242"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High-throughput.</a:t>
            </a:r>
          </a:p>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Scalable.</a:t>
            </a:r>
          </a:p>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Fast.</a:t>
            </a:r>
          </a:p>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Significantly less process steps compared to photolithography. </a:t>
            </a:r>
          </a:p>
        </p:txBody>
      </p:sp>
    </p:spTree>
    <p:extLst>
      <p:ext uri="{BB962C8B-B14F-4D97-AF65-F5344CB8AC3E}">
        <p14:creationId xmlns:p14="http://schemas.microsoft.com/office/powerpoint/2010/main" val="1378473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C32C-8E5F-687B-AA7A-0F7A24CEF089}"/>
              </a:ext>
            </a:extLst>
          </p:cNvPr>
          <p:cNvSpPr>
            <a:spLocks noGrp="1"/>
          </p:cNvSpPr>
          <p:nvPr>
            <p:ph type="title"/>
          </p:nvPr>
        </p:nvSpPr>
        <p:spPr>
          <a:xfrm>
            <a:off x="0" y="0"/>
            <a:ext cx="10515600" cy="857249"/>
          </a:xfrm>
        </p:spPr>
        <p:txBody>
          <a:bodyPr>
            <a:noAutofit/>
          </a:bodyPr>
          <a:lstStyle/>
          <a:p>
            <a:r>
              <a:rPr lang="en-US" sz="2800" dirty="0"/>
              <a:t>3D </a:t>
            </a:r>
            <a:r>
              <a:rPr lang="en-US" sz="2800" b="0" i="0" dirty="0">
                <a:effectLst/>
              </a:rPr>
              <a:t>gas mapping in the gut with AI-enabled ingestible and wearable electronics</a:t>
            </a:r>
            <a:endParaRPr lang="en-US" sz="2800" dirty="0"/>
          </a:p>
        </p:txBody>
      </p:sp>
      <p:sp>
        <p:nvSpPr>
          <p:cNvPr id="4" name="Slide Number Placeholder 3">
            <a:extLst>
              <a:ext uri="{FF2B5EF4-FFF2-40B4-BE49-F238E27FC236}">
                <a16:creationId xmlns:a16="http://schemas.microsoft.com/office/drawing/2014/main" id="{3261055B-6AE1-FB48-C403-3655CB94B2AE}"/>
              </a:ext>
            </a:extLst>
          </p:cNvPr>
          <p:cNvSpPr>
            <a:spLocks noGrp="1"/>
          </p:cNvSpPr>
          <p:nvPr>
            <p:ph type="sldNum" sz="quarter" idx="4"/>
          </p:nvPr>
        </p:nvSpPr>
        <p:spPr/>
        <p:txBody>
          <a:bodyPr/>
          <a:lstStyle/>
          <a:p>
            <a:fld id="{C4929C3B-27DB-4701-9AD5-57958A04CB2E}" type="slidenum">
              <a:rPr lang="en-US" smtClean="0"/>
              <a:pPr/>
              <a:t>33</a:t>
            </a:fld>
            <a:endParaRPr lang="en-US" dirty="0">
              <a:latin typeface="PT Sans" panose="020B0503020203020204" pitchFamily="34" charset="0"/>
            </a:endParaRPr>
          </a:p>
        </p:txBody>
      </p:sp>
      <p:pic>
        <p:nvPicPr>
          <p:cNvPr id="6" name="Picture 5" descr="A diagram of a magnetic sensor&#10;&#10;Description automatically generated">
            <a:extLst>
              <a:ext uri="{FF2B5EF4-FFF2-40B4-BE49-F238E27FC236}">
                <a16:creationId xmlns:a16="http://schemas.microsoft.com/office/drawing/2014/main" id="{5130D0F5-ECDD-5D81-554A-3E26677E2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090" y="2711450"/>
            <a:ext cx="8546073" cy="3359150"/>
          </a:xfrm>
          <a:prstGeom prst="rect">
            <a:avLst/>
          </a:prstGeom>
        </p:spPr>
      </p:pic>
      <p:pic>
        <p:nvPicPr>
          <p:cNvPr id="9" name="Picture 8" descr="A computer diagram of a mouse&#10;&#10;Description automatically generated with medium confidence">
            <a:extLst>
              <a:ext uri="{FF2B5EF4-FFF2-40B4-BE49-F238E27FC236}">
                <a16:creationId xmlns:a16="http://schemas.microsoft.com/office/drawing/2014/main" id="{0D0A2D02-3735-9C9C-AE34-A7EC624EBFE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400" y="945346"/>
            <a:ext cx="3781452" cy="2719407"/>
          </a:xfrm>
          <a:prstGeom prst="rect">
            <a:avLst/>
          </a:prstGeom>
        </p:spPr>
      </p:pic>
      <p:sp>
        <p:nvSpPr>
          <p:cNvPr id="10" name="Content Placeholder 2">
            <a:extLst>
              <a:ext uri="{FF2B5EF4-FFF2-40B4-BE49-F238E27FC236}">
                <a16:creationId xmlns:a16="http://schemas.microsoft.com/office/drawing/2014/main" id="{9E6BF702-4E44-EA40-824E-63452C3A8F94}"/>
              </a:ext>
            </a:extLst>
          </p:cNvPr>
          <p:cNvSpPr>
            <a:spLocks noGrp="1"/>
          </p:cNvSpPr>
          <p:nvPr>
            <p:ph idx="1"/>
          </p:nvPr>
        </p:nvSpPr>
        <p:spPr>
          <a:xfrm>
            <a:off x="4629150" y="1213540"/>
            <a:ext cx="7305114" cy="1091509"/>
          </a:xfrm>
        </p:spPr>
        <p:txBody>
          <a:bodyPr>
            <a:normAutofit/>
          </a:bodyPr>
          <a:lstStyle/>
          <a:p>
            <a:pPr marL="0" indent="0">
              <a:buNone/>
            </a:pPr>
            <a:r>
              <a:rPr lang="en-US" sz="2400" dirty="0"/>
              <a:t>Existing approach: Helmholtz coil for producing a region of nearly uniform magnetic field and localizing ingestible inside the coil. </a:t>
            </a:r>
          </a:p>
        </p:txBody>
      </p:sp>
      <p:sp>
        <p:nvSpPr>
          <p:cNvPr id="11" name="Content Placeholder 2">
            <a:extLst>
              <a:ext uri="{FF2B5EF4-FFF2-40B4-BE49-F238E27FC236}">
                <a16:creationId xmlns:a16="http://schemas.microsoft.com/office/drawing/2014/main" id="{1774F593-CA9D-9D8F-ACCB-EE87D46007A0}"/>
              </a:ext>
            </a:extLst>
          </p:cNvPr>
          <p:cNvSpPr txBox="1">
            <a:spLocks/>
          </p:cNvSpPr>
          <p:nvPr/>
        </p:nvSpPr>
        <p:spPr>
          <a:xfrm>
            <a:off x="350206" y="4071843"/>
            <a:ext cx="3032078" cy="22591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Our approach: Wearable multi-layer coil for 3D field gradient, and use a bend sensor for accounting for movement. </a:t>
            </a:r>
          </a:p>
        </p:txBody>
      </p:sp>
    </p:spTree>
    <p:extLst>
      <p:ext uri="{BB962C8B-B14F-4D97-AF65-F5344CB8AC3E}">
        <p14:creationId xmlns:p14="http://schemas.microsoft.com/office/powerpoint/2010/main" val="2436593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332D6E-E2D7-CD4E-41F8-09D06A25F468}"/>
              </a:ext>
            </a:extLst>
          </p:cNvPr>
          <p:cNvSpPr>
            <a:spLocks noGrp="1"/>
          </p:cNvSpPr>
          <p:nvPr>
            <p:ph type="sldNum" sz="quarter" idx="4"/>
          </p:nvPr>
        </p:nvSpPr>
        <p:spPr/>
        <p:txBody>
          <a:bodyPr/>
          <a:lstStyle/>
          <a:p>
            <a:fld id="{C4929C3B-27DB-4701-9AD5-57958A04CB2E}" type="slidenum">
              <a:rPr lang="en-US" smtClean="0"/>
              <a:pPr/>
              <a:t>34</a:t>
            </a:fld>
            <a:endParaRPr lang="en-US" dirty="0">
              <a:latin typeface="PT Sans" panose="020B0503020203020204" pitchFamily="34" charset="0"/>
            </a:endParaRPr>
          </a:p>
        </p:txBody>
      </p:sp>
      <p:pic>
        <p:nvPicPr>
          <p:cNvPr id="6" name="Picture 5" descr="A hand holding a model of a human intestine&#10;&#10;Description automatically generated">
            <a:extLst>
              <a:ext uri="{FF2B5EF4-FFF2-40B4-BE49-F238E27FC236}">
                <a16:creationId xmlns:a16="http://schemas.microsoft.com/office/drawing/2014/main" id="{0252ACD6-F09D-3174-E3E8-D6FA07955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19" y="978954"/>
            <a:ext cx="4280248" cy="4559968"/>
          </a:xfrm>
          <a:prstGeom prst="rect">
            <a:avLst/>
          </a:prstGeom>
        </p:spPr>
      </p:pic>
      <p:sp>
        <p:nvSpPr>
          <p:cNvPr id="2" name="Title 1">
            <a:extLst>
              <a:ext uri="{FF2B5EF4-FFF2-40B4-BE49-F238E27FC236}">
                <a16:creationId xmlns:a16="http://schemas.microsoft.com/office/drawing/2014/main" id="{F37B821A-97E7-BB88-1860-97E51A88CEE8}"/>
              </a:ext>
            </a:extLst>
          </p:cNvPr>
          <p:cNvSpPr>
            <a:spLocks noGrp="1"/>
          </p:cNvSpPr>
          <p:nvPr>
            <p:ph type="title"/>
          </p:nvPr>
        </p:nvSpPr>
        <p:spPr>
          <a:xfrm>
            <a:off x="0" y="0"/>
            <a:ext cx="10515600" cy="857249"/>
          </a:xfrm>
        </p:spPr>
        <p:txBody>
          <a:bodyPr>
            <a:noAutofit/>
          </a:bodyPr>
          <a:lstStyle/>
          <a:p>
            <a:r>
              <a:rPr lang="en-US" sz="2800" dirty="0"/>
              <a:t>3D </a:t>
            </a:r>
            <a:r>
              <a:rPr lang="en-US" sz="2800" b="0" i="0" dirty="0">
                <a:effectLst/>
              </a:rPr>
              <a:t>gas mapping in the gut with AI-enabled ingestible and wearable electronics</a:t>
            </a:r>
            <a:endParaRPr lang="en-US" sz="2800" dirty="0"/>
          </a:p>
        </p:txBody>
      </p:sp>
    </p:spTree>
    <p:extLst>
      <p:ext uri="{BB962C8B-B14F-4D97-AF65-F5344CB8AC3E}">
        <p14:creationId xmlns:p14="http://schemas.microsoft.com/office/powerpoint/2010/main" val="3379708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5961-992C-6864-D1A8-417C97B5E044}"/>
              </a:ext>
            </a:extLst>
          </p:cNvPr>
          <p:cNvSpPr>
            <a:spLocks noGrp="1"/>
          </p:cNvSpPr>
          <p:nvPr>
            <p:ph type="title"/>
          </p:nvPr>
        </p:nvSpPr>
        <p:spPr/>
        <p:txBody>
          <a:bodyPr/>
          <a:lstStyle/>
          <a:p>
            <a:r>
              <a:rPr lang="en-US" dirty="0"/>
              <a:t>Kapadia Lab Research Portfolio</a:t>
            </a:r>
          </a:p>
        </p:txBody>
      </p:sp>
      <p:sp>
        <p:nvSpPr>
          <p:cNvPr id="4" name="TextBox 3">
            <a:extLst>
              <a:ext uri="{FF2B5EF4-FFF2-40B4-BE49-F238E27FC236}">
                <a16:creationId xmlns:a16="http://schemas.microsoft.com/office/drawing/2014/main" id="{706B4D56-D7A0-682A-F5AB-DEE9C59CC88B}"/>
              </a:ext>
            </a:extLst>
          </p:cNvPr>
          <p:cNvSpPr txBox="1"/>
          <p:nvPr/>
        </p:nvSpPr>
        <p:spPr>
          <a:xfrm>
            <a:off x="86559" y="967346"/>
            <a:ext cx="3918630" cy="507831"/>
          </a:xfrm>
          <a:prstGeom prst="rect">
            <a:avLst/>
          </a:prstGeom>
          <a:noFill/>
        </p:spPr>
        <p:txBody>
          <a:bodyPr wrap="square" rtlCol="0">
            <a:spAutoFit/>
          </a:bodyPr>
          <a:lstStyle/>
          <a:p>
            <a:pPr algn="ctr"/>
            <a:r>
              <a:rPr lang="en-US" sz="1350" b="1" dirty="0"/>
              <a:t>Back-End Materials Growth and Heterogeneous Integration</a:t>
            </a:r>
          </a:p>
        </p:txBody>
      </p:sp>
      <p:sp>
        <p:nvSpPr>
          <p:cNvPr id="5" name="TextBox 4">
            <a:extLst>
              <a:ext uri="{FF2B5EF4-FFF2-40B4-BE49-F238E27FC236}">
                <a16:creationId xmlns:a16="http://schemas.microsoft.com/office/drawing/2014/main" id="{C58E0843-2F66-7815-527F-90CEFE6CB11F}"/>
              </a:ext>
            </a:extLst>
          </p:cNvPr>
          <p:cNvSpPr txBox="1"/>
          <p:nvPr/>
        </p:nvSpPr>
        <p:spPr>
          <a:xfrm>
            <a:off x="4374966" y="1007173"/>
            <a:ext cx="3548852" cy="507831"/>
          </a:xfrm>
          <a:prstGeom prst="rect">
            <a:avLst/>
          </a:prstGeom>
          <a:noFill/>
        </p:spPr>
        <p:txBody>
          <a:bodyPr wrap="square" rtlCol="0">
            <a:spAutoFit/>
          </a:bodyPr>
          <a:lstStyle/>
          <a:p>
            <a:pPr algn="ctr"/>
            <a:r>
              <a:rPr lang="en-US" sz="1350" b="1" dirty="0"/>
              <a:t>Electron Emission Devices for GHz to THz Applications</a:t>
            </a:r>
          </a:p>
        </p:txBody>
      </p:sp>
      <p:sp>
        <p:nvSpPr>
          <p:cNvPr id="6" name="TextBox 5">
            <a:extLst>
              <a:ext uri="{FF2B5EF4-FFF2-40B4-BE49-F238E27FC236}">
                <a16:creationId xmlns:a16="http://schemas.microsoft.com/office/drawing/2014/main" id="{4EF5158C-4194-CA44-2F10-E9B47D1383C3}"/>
              </a:ext>
            </a:extLst>
          </p:cNvPr>
          <p:cNvSpPr txBox="1"/>
          <p:nvPr/>
        </p:nvSpPr>
        <p:spPr>
          <a:xfrm>
            <a:off x="8887698" y="970834"/>
            <a:ext cx="2586942" cy="300082"/>
          </a:xfrm>
          <a:prstGeom prst="rect">
            <a:avLst/>
          </a:prstGeom>
          <a:noFill/>
        </p:spPr>
        <p:txBody>
          <a:bodyPr wrap="square" rtlCol="0">
            <a:spAutoFit/>
          </a:bodyPr>
          <a:lstStyle/>
          <a:p>
            <a:pPr algn="ctr"/>
            <a:r>
              <a:rPr lang="en-US" sz="1350" b="1" dirty="0"/>
              <a:t>Ultra-Low Power Computing</a:t>
            </a:r>
          </a:p>
        </p:txBody>
      </p:sp>
      <p:sp>
        <p:nvSpPr>
          <p:cNvPr id="12" name="Rectangle: Rounded Corners 11">
            <a:extLst>
              <a:ext uri="{FF2B5EF4-FFF2-40B4-BE49-F238E27FC236}">
                <a16:creationId xmlns:a16="http://schemas.microsoft.com/office/drawing/2014/main" id="{B4655BE6-145F-9862-82BB-36C1946E83E6}"/>
              </a:ext>
            </a:extLst>
          </p:cNvPr>
          <p:cNvSpPr/>
          <p:nvPr/>
        </p:nvSpPr>
        <p:spPr>
          <a:xfrm>
            <a:off x="66100" y="932334"/>
            <a:ext cx="3918629" cy="5560662"/>
          </a:xfrm>
          <a:prstGeom prst="roundRect">
            <a:avLst>
              <a:gd name="adj" fmla="val 1046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Picture 16">
            <a:extLst>
              <a:ext uri="{FF2B5EF4-FFF2-40B4-BE49-F238E27FC236}">
                <a16:creationId xmlns:a16="http://schemas.microsoft.com/office/drawing/2014/main" id="{5A717D4C-3D26-06AB-F5E7-537065DFAF5D}"/>
              </a:ext>
            </a:extLst>
          </p:cNvPr>
          <p:cNvPicPr>
            <a:picLocks noChangeAspect="1"/>
          </p:cNvPicPr>
          <p:nvPr/>
        </p:nvPicPr>
        <p:blipFill>
          <a:blip r:embed="rId2"/>
          <a:stretch>
            <a:fillRect/>
          </a:stretch>
        </p:blipFill>
        <p:spPr>
          <a:xfrm>
            <a:off x="337289" y="1611352"/>
            <a:ext cx="3269529" cy="1650749"/>
          </a:xfrm>
          <a:prstGeom prst="rect">
            <a:avLst/>
          </a:prstGeom>
        </p:spPr>
      </p:pic>
      <p:pic>
        <p:nvPicPr>
          <p:cNvPr id="21" name="Picture 20">
            <a:extLst>
              <a:ext uri="{FF2B5EF4-FFF2-40B4-BE49-F238E27FC236}">
                <a16:creationId xmlns:a16="http://schemas.microsoft.com/office/drawing/2014/main" id="{781E21F2-0AD1-5EE8-1DED-0C26F38CC16E}"/>
              </a:ext>
            </a:extLst>
          </p:cNvPr>
          <p:cNvPicPr>
            <a:picLocks noChangeAspect="1"/>
          </p:cNvPicPr>
          <p:nvPr/>
        </p:nvPicPr>
        <p:blipFill>
          <a:blip r:embed="rId3"/>
          <a:stretch>
            <a:fillRect/>
          </a:stretch>
        </p:blipFill>
        <p:spPr>
          <a:xfrm>
            <a:off x="207699" y="4988517"/>
            <a:ext cx="1850076" cy="1289813"/>
          </a:xfrm>
          <a:prstGeom prst="rect">
            <a:avLst/>
          </a:prstGeom>
        </p:spPr>
      </p:pic>
      <p:sp>
        <p:nvSpPr>
          <p:cNvPr id="22" name="Rectangle: Rounded Corners 21">
            <a:extLst>
              <a:ext uri="{FF2B5EF4-FFF2-40B4-BE49-F238E27FC236}">
                <a16:creationId xmlns:a16="http://schemas.microsoft.com/office/drawing/2014/main" id="{F3BF765C-C0E6-361F-BF0E-41D7B220D9F5}"/>
              </a:ext>
            </a:extLst>
          </p:cNvPr>
          <p:cNvSpPr/>
          <p:nvPr/>
        </p:nvSpPr>
        <p:spPr>
          <a:xfrm>
            <a:off x="4201397" y="932334"/>
            <a:ext cx="3918629" cy="558819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Rounded Corners 22">
            <a:extLst>
              <a:ext uri="{FF2B5EF4-FFF2-40B4-BE49-F238E27FC236}">
                <a16:creationId xmlns:a16="http://schemas.microsoft.com/office/drawing/2014/main" id="{941F1040-3DFE-52F4-72A7-4B5066341244}"/>
              </a:ext>
            </a:extLst>
          </p:cNvPr>
          <p:cNvSpPr/>
          <p:nvPr/>
        </p:nvSpPr>
        <p:spPr>
          <a:xfrm>
            <a:off x="8221855" y="905251"/>
            <a:ext cx="3918629" cy="56516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a:extLst>
              <a:ext uri="{FF2B5EF4-FFF2-40B4-BE49-F238E27FC236}">
                <a16:creationId xmlns:a16="http://schemas.microsoft.com/office/drawing/2014/main" id="{1951CE2A-5DB9-186C-C1C1-819D04951E4F}"/>
              </a:ext>
            </a:extLst>
          </p:cNvPr>
          <p:cNvPicPr>
            <a:picLocks noChangeAspect="1"/>
          </p:cNvPicPr>
          <p:nvPr/>
        </p:nvPicPr>
        <p:blipFill>
          <a:blip r:embed="rId4"/>
          <a:stretch>
            <a:fillRect/>
          </a:stretch>
        </p:blipFill>
        <p:spPr>
          <a:xfrm>
            <a:off x="2086311" y="3381723"/>
            <a:ext cx="1918717" cy="1606794"/>
          </a:xfrm>
          <a:prstGeom prst="rect">
            <a:avLst/>
          </a:prstGeom>
        </p:spPr>
      </p:pic>
      <p:grpSp>
        <p:nvGrpSpPr>
          <p:cNvPr id="9" name="Group 8">
            <a:extLst>
              <a:ext uri="{FF2B5EF4-FFF2-40B4-BE49-F238E27FC236}">
                <a16:creationId xmlns:a16="http://schemas.microsoft.com/office/drawing/2014/main" id="{3D1A021E-086D-8E26-E49F-9AB1967243FE}"/>
              </a:ext>
            </a:extLst>
          </p:cNvPr>
          <p:cNvGrpSpPr/>
          <p:nvPr/>
        </p:nvGrpSpPr>
        <p:grpSpPr>
          <a:xfrm>
            <a:off x="2001837" y="4930528"/>
            <a:ext cx="1994030" cy="1405791"/>
            <a:chOff x="2644544" y="6562229"/>
            <a:chExt cx="2658706" cy="1874388"/>
          </a:xfrm>
        </p:grpSpPr>
        <p:pic>
          <p:nvPicPr>
            <p:cNvPr id="3" name="Picture 2">
              <a:extLst>
                <a:ext uri="{FF2B5EF4-FFF2-40B4-BE49-F238E27FC236}">
                  <a16:creationId xmlns:a16="http://schemas.microsoft.com/office/drawing/2014/main" id="{245071D5-F702-53D7-4EB1-DBCB164F133C}"/>
                </a:ext>
              </a:extLst>
            </p:cNvPr>
            <p:cNvPicPr>
              <a:picLocks noChangeAspect="1"/>
            </p:cNvPicPr>
            <p:nvPr/>
          </p:nvPicPr>
          <p:blipFill>
            <a:blip r:embed="rId5"/>
            <a:stretch>
              <a:fillRect/>
            </a:stretch>
          </p:blipFill>
          <p:spPr>
            <a:xfrm>
              <a:off x="2644544" y="6562229"/>
              <a:ext cx="2658706" cy="1874388"/>
            </a:xfrm>
            <a:prstGeom prst="rect">
              <a:avLst/>
            </a:prstGeom>
          </p:spPr>
        </p:pic>
        <p:cxnSp>
          <p:nvCxnSpPr>
            <p:cNvPr id="7" name="Straight Arrow Connector 6">
              <a:extLst>
                <a:ext uri="{FF2B5EF4-FFF2-40B4-BE49-F238E27FC236}">
                  <a16:creationId xmlns:a16="http://schemas.microsoft.com/office/drawing/2014/main" id="{FDA21DC0-057A-02F2-7E2C-240417A2963E}"/>
                </a:ext>
              </a:extLst>
            </p:cNvPr>
            <p:cNvCxnSpPr/>
            <p:nvPr/>
          </p:nvCxnSpPr>
          <p:spPr>
            <a:xfrm flipV="1">
              <a:off x="3782117" y="6716867"/>
              <a:ext cx="0" cy="513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D5E8F9-AE90-3016-A8DB-304028818322}"/>
                </a:ext>
              </a:extLst>
            </p:cNvPr>
            <p:cNvSpPr txBox="1"/>
            <p:nvPr/>
          </p:nvSpPr>
          <p:spPr>
            <a:xfrm>
              <a:off x="3800753" y="6973817"/>
              <a:ext cx="783333" cy="400109"/>
            </a:xfrm>
            <a:prstGeom prst="rect">
              <a:avLst/>
            </a:prstGeom>
            <a:noFill/>
          </p:spPr>
          <p:txBody>
            <a:bodyPr wrap="square" rtlCol="0">
              <a:spAutoFit/>
            </a:bodyPr>
            <a:lstStyle/>
            <a:p>
              <a:r>
                <a:rPr lang="en-US" sz="1350" dirty="0"/>
                <a:t>100x</a:t>
              </a:r>
            </a:p>
          </p:txBody>
        </p:sp>
      </p:grpSp>
      <p:pic>
        <p:nvPicPr>
          <p:cNvPr id="10" name="Picture 9">
            <a:extLst>
              <a:ext uri="{FF2B5EF4-FFF2-40B4-BE49-F238E27FC236}">
                <a16:creationId xmlns:a16="http://schemas.microsoft.com/office/drawing/2014/main" id="{ECF433AB-783A-F2DC-8B84-CCD0D6625176}"/>
              </a:ext>
            </a:extLst>
          </p:cNvPr>
          <p:cNvPicPr>
            <a:picLocks noChangeAspect="1"/>
          </p:cNvPicPr>
          <p:nvPr/>
        </p:nvPicPr>
        <p:blipFill rotWithShape="1">
          <a:blip r:embed="rId6"/>
          <a:srcRect l="62012" t="7447"/>
          <a:stretch/>
        </p:blipFill>
        <p:spPr>
          <a:xfrm>
            <a:off x="127158" y="3431542"/>
            <a:ext cx="1918717" cy="1556975"/>
          </a:xfrm>
          <a:prstGeom prst="rect">
            <a:avLst/>
          </a:prstGeom>
        </p:spPr>
      </p:pic>
      <p:pic>
        <p:nvPicPr>
          <p:cNvPr id="11" name="Picture 10">
            <a:extLst>
              <a:ext uri="{FF2B5EF4-FFF2-40B4-BE49-F238E27FC236}">
                <a16:creationId xmlns:a16="http://schemas.microsoft.com/office/drawing/2014/main" id="{497BB8C4-2652-132B-F902-0ECF8D95EABA}"/>
              </a:ext>
            </a:extLst>
          </p:cNvPr>
          <p:cNvPicPr>
            <a:picLocks noChangeAspect="1"/>
          </p:cNvPicPr>
          <p:nvPr/>
        </p:nvPicPr>
        <p:blipFill rotWithShape="1">
          <a:blip r:embed="rId7"/>
          <a:srcRect l="48532"/>
          <a:stretch/>
        </p:blipFill>
        <p:spPr>
          <a:xfrm>
            <a:off x="5974605" y="4988517"/>
            <a:ext cx="1868300" cy="1444289"/>
          </a:xfrm>
          <a:prstGeom prst="rect">
            <a:avLst/>
          </a:prstGeom>
        </p:spPr>
      </p:pic>
      <p:pic>
        <p:nvPicPr>
          <p:cNvPr id="29" name="Picture 28">
            <a:extLst>
              <a:ext uri="{FF2B5EF4-FFF2-40B4-BE49-F238E27FC236}">
                <a16:creationId xmlns:a16="http://schemas.microsoft.com/office/drawing/2014/main" id="{E51803F4-4123-DD58-8B86-E3EC723AE802}"/>
              </a:ext>
            </a:extLst>
          </p:cNvPr>
          <p:cNvPicPr>
            <a:picLocks noChangeAspect="1"/>
          </p:cNvPicPr>
          <p:nvPr/>
        </p:nvPicPr>
        <p:blipFill rotWithShape="1">
          <a:blip r:embed="rId8"/>
          <a:srcRect r="45914"/>
          <a:stretch/>
        </p:blipFill>
        <p:spPr>
          <a:xfrm>
            <a:off x="4374967" y="5262465"/>
            <a:ext cx="1361899" cy="1015865"/>
          </a:xfrm>
          <a:prstGeom prst="rect">
            <a:avLst/>
          </a:prstGeom>
        </p:spPr>
      </p:pic>
      <p:pic>
        <p:nvPicPr>
          <p:cNvPr id="30" name="Picture 29">
            <a:extLst>
              <a:ext uri="{FF2B5EF4-FFF2-40B4-BE49-F238E27FC236}">
                <a16:creationId xmlns:a16="http://schemas.microsoft.com/office/drawing/2014/main" id="{98D04916-5155-8AAE-3944-31903B589200}"/>
              </a:ext>
            </a:extLst>
          </p:cNvPr>
          <p:cNvPicPr>
            <a:picLocks noChangeAspect="1"/>
          </p:cNvPicPr>
          <p:nvPr/>
        </p:nvPicPr>
        <p:blipFill rotWithShape="1">
          <a:blip r:embed="rId9">
            <a:alphaModFix/>
          </a:blip>
          <a:srcRect l="2207" t="12177" r="55741" b="2992"/>
          <a:stretch/>
        </p:blipFill>
        <p:spPr>
          <a:xfrm>
            <a:off x="4262658" y="1513891"/>
            <a:ext cx="1762580" cy="3459878"/>
          </a:xfrm>
          <a:prstGeom prst="rect">
            <a:avLst/>
          </a:prstGeom>
        </p:spPr>
      </p:pic>
      <p:pic>
        <p:nvPicPr>
          <p:cNvPr id="31" name="Picture 30">
            <a:extLst>
              <a:ext uri="{FF2B5EF4-FFF2-40B4-BE49-F238E27FC236}">
                <a16:creationId xmlns:a16="http://schemas.microsoft.com/office/drawing/2014/main" id="{C98E84E9-129D-D9A6-2977-04CD10CF7241}"/>
              </a:ext>
            </a:extLst>
          </p:cNvPr>
          <p:cNvPicPr>
            <a:picLocks noChangeAspect="1"/>
          </p:cNvPicPr>
          <p:nvPr/>
        </p:nvPicPr>
        <p:blipFill>
          <a:blip r:embed="rId10"/>
          <a:stretch>
            <a:fillRect/>
          </a:stretch>
        </p:blipFill>
        <p:spPr>
          <a:xfrm>
            <a:off x="6091385" y="1513892"/>
            <a:ext cx="1796844" cy="1435468"/>
          </a:xfrm>
          <a:prstGeom prst="rect">
            <a:avLst/>
          </a:prstGeom>
        </p:spPr>
      </p:pic>
      <p:pic>
        <p:nvPicPr>
          <p:cNvPr id="32" name="Picture 31">
            <a:extLst>
              <a:ext uri="{FF2B5EF4-FFF2-40B4-BE49-F238E27FC236}">
                <a16:creationId xmlns:a16="http://schemas.microsoft.com/office/drawing/2014/main" id="{0ACBB07C-A2B7-2CAE-A534-40F20DFAC8BA}"/>
              </a:ext>
            </a:extLst>
          </p:cNvPr>
          <p:cNvPicPr>
            <a:picLocks noChangeAspect="1"/>
          </p:cNvPicPr>
          <p:nvPr/>
        </p:nvPicPr>
        <p:blipFill>
          <a:blip r:embed="rId11"/>
          <a:stretch>
            <a:fillRect/>
          </a:stretch>
        </p:blipFill>
        <p:spPr>
          <a:xfrm>
            <a:off x="6025239" y="3054043"/>
            <a:ext cx="1969353" cy="1823864"/>
          </a:xfrm>
          <a:prstGeom prst="rect">
            <a:avLst/>
          </a:prstGeom>
        </p:spPr>
      </p:pic>
      <p:pic>
        <p:nvPicPr>
          <p:cNvPr id="54" name="Picture 53">
            <a:extLst>
              <a:ext uri="{FF2B5EF4-FFF2-40B4-BE49-F238E27FC236}">
                <a16:creationId xmlns:a16="http://schemas.microsoft.com/office/drawing/2014/main" id="{B76E2664-AF7C-BAD0-01C5-E82D75DEFC2A}"/>
              </a:ext>
            </a:extLst>
          </p:cNvPr>
          <p:cNvPicPr>
            <a:picLocks noChangeAspect="1"/>
          </p:cNvPicPr>
          <p:nvPr/>
        </p:nvPicPr>
        <p:blipFill>
          <a:blip r:embed="rId12"/>
          <a:stretch>
            <a:fillRect/>
          </a:stretch>
        </p:blipFill>
        <p:spPr>
          <a:xfrm>
            <a:off x="8337052" y="1381773"/>
            <a:ext cx="1599904" cy="1446806"/>
          </a:xfrm>
          <a:prstGeom prst="rect">
            <a:avLst/>
          </a:prstGeom>
        </p:spPr>
      </p:pic>
      <p:pic>
        <p:nvPicPr>
          <p:cNvPr id="55" name="Picture 54">
            <a:extLst>
              <a:ext uri="{FF2B5EF4-FFF2-40B4-BE49-F238E27FC236}">
                <a16:creationId xmlns:a16="http://schemas.microsoft.com/office/drawing/2014/main" id="{205D07DE-8CEA-8BCE-73BA-4FDFF245B86D}"/>
              </a:ext>
            </a:extLst>
          </p:cNvPr>
          <p:cNvPicPr>
            <a:picLocks noChangeAspect="1"/>
          </p:cNvPicPr>
          <p:nvPr/>
        </p:nvPicPr>
        <p:blipFill>
          <a:blip r:embed="rId13"/>
          <a:stretch>
            <a:fillRect/>
          </a:stretch>
        </p:blipFill>
        <p:spPr>
          <a:xfrm>
            <a:off x="9989869" y="1300384"/>
            <a:ext cx="2097701" cy="1862483"/>
          </a:xfrm>
          <a:prstGeom prst="rect">
            <a:avLst/>
          </a:prstGeom>
        </p:spPr>
      </p:pic>
      <p:pic>
        <p:nvPicPr>
          <p:cNvPr id="56" name="Picture 55">
            <a:extLst>
              <a:ext uri="{FF2B5EF4-FFF2-40B4-BE49-F238E27FC236}">
                <a16:creationId xmlns:a16="http://schemas.microsoft.com/office/drawing/2014/main" id="{20513299-DB76-349F-AE9E-CBAE877C74AD}"/>
              </a:ext>
            </a:extLst>
          </p:cNvPr>
          <p:cNvPicPr>
            <a:picLocks noChangeAspect="1"/>
          </p:cNvPicPr>
          <p:nvPr/>
        </p:nvPicPr>
        <p:blipFill>
          <a:blip r:embed="rId14"/>
          <a:stretch>
            <a:fillRect/>
          </a:stretch>
        </p:blipFill>
        <p:spPr>
          <a:xfrm>
            <a:off x="8465168" y="3088035"/>
            <a:ext cx="1483328" cy="1446807"/>
          </a:xfrm>
          <a:prstGeom prst="rect">
            <a:avLst/>
          </a:prstGeom>
        </p:spPr>
      </p:pic>
      <p:pic>
        <p:nvPicPr>
          <p:cNvPr id="57" name="Picture 56">
            <a:extLst>
              <a:ext uri="{FF2B5EF4-FFF2-40B4-BE49-F238E27FC236}">
                <a16:creationId xmlns:a16="http://schemas.microsoft.com/office/drawing/2014/main" id="{DBA3E7C8-8E7C-2E19-511A-8933BF2CC152}"/>
              </a:ext>
            </a:extLst>
          </p:cNvPr>
          <p:cNvPicPr>
            <a:picLocks noChangeAspect="1"/>
          </p:cNvPicPr>
          <p:nvPr/>
        </p:nvPicPr>
        <p:blipFill>
          <a:blip r:embed="rId15"/>
          <a:stretch>
            <a:fillRect/>
          </a:stretch>
        </p:blipFill>
        <p:spPr>
          <a:xfrm>
            <a:off x="10050325" y="3091837"/>
            <a:ext cx="1848436" cy="1570424"/>
          </a:xfrm>
          <a:prstGeom prst="rect">
            <a:avLst/>
          </a:prstGeom>
        </p:spPr>
      </p:pic>
      <p:pic>
        <p:nvPicPr>
          <p:cNvPr id="58" name="Picture 57" descr="Timeline&#10;&#10;Description automatically generated with medium confidence">
            <a:extLst>
              <a:ext uri="{FF2B5EF4-FFF2-40B4-BE49-F238E27FC236}">
                <a16:creationId xmlns:a16="http://schemas.microsoft.com/office/drawing/2014/main" id="{6C28734D-FC05-D6D0-E0ED-34C5A72E133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68909" r="79660"/>
          <a:stretch/>
        </p:blipFill>
        <p:spPr>
          <a:xfrm>
            <a:off x="8045370" y="4714018"/>
            <a:ext cx="1487816" cy="1699039"/>
          </a:xfrm>
          <a:prstGeom prst="rect">
            <a:avLst/>
          </a:prstGeom>
        </p:spPr>
      </p:pic>
      <p:pic>
        <p:nvPicPr>
          <p:cNvPr id="59" name="Picture 58" descr="Timeline&#10;&#10;Description automatically generated with medium confidence">
            <a:extLst>
              <a:ext uri="{FF2B5EF4-FFF2-40B4-BE49-F238E27FC236}">
                <a16:creationId xmlns:a16="http://schemas.microsoft.com/office/drawing/2014/main" id="{479DE1F2-9A83-CF35-5A4E-CCE3DF41397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3472" t="69445" r="22336"/>
          <a:stretch/>
        </p:blipFill>
        <p:spPr>
          <a:xfrm>
            <a:off x="9586468" y="4748386"/>
            <a:ext cx="2501102" cy="1669771"/>
          </a:xfrm>
          <a:prstGeom prst="rect">
            <a:avLst/>
          </a:prstGeom>
        </p:spPr>
      </p:pic>
    </p:spTree>
    <p:extLst>
      <p:ext uri="{BB962C8B-B14F-4D97-AF65-F5344CB8AC3E}">
        <p14:creationId xmlns:p14="http://schemas.microsoft.com/office/powerpoint/2010/main" val="226329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98;p15">
            <a:extLst>
              <a:ext uri="{FF2B5EF4-FFF2-40B4-BE49-F238E27FC236}">
                <a16:creationId xmlns:a16="http://schemas.microsoft.com/office/drawing/2014/main" id="{59EC5DB9-99FB-0D31-634F-95742170F591}"/>
              </a:ext>
            </a:extLst>
          </p:cNvPr>
          <p:cNvSpPr txBox="1"/>
          <p:nvPr/>
        </p:nvSpPr>
        <p:spPr>
          <a:xfrm>
            <a:off x="243068" y="3688492"/>
            <a:ext cx="11599997" cy="2734052"/>
          </a:xfrm>
          <a:prstGeom prst="rect">
            <a:avLst/>
          </a:prstGeom>
          <a:noFill/>
          <a:ln>
            <a:noFill/>
          </a:ln>
        </p:spPr>
        <p:txBody>
          <a:bodyPr spcFirstLastPara="1" wrap="square" lIns="68569" tIns="34275" rIns="68569" bIns="34275" anchor="t" anchorCtr="0">
            <a:spAutoFit/>
          </a:bodyPr>
          <a:lstStyle/>
          <a:p>
            <a:pPr marL="214313" indent="-214313" defTabSz="685800">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$50M 12,000 Sq. ft. facility</a:t>
            </a:r>
            <a:endParaRPr kern="0" dirty="0">
              <a:solidFill>
                <a:srgbClr val="000000"/>
              </a:solidFill>
              <a:latin typeface="Arial" panose="020B0604020202020204" pitchFamily="34" charset="0"/>
              <a:cs typeface="Arial" panose="020B0604020202020204" pitchFamily="34" charset="0"/>
              <a:sym typeface="Arial"/>
            </a:endParaRPr>
          </a:p>
          <a:p>
            <a:pPr marL="214313" indent="-214313" defTabSz="685800">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+24,000 sq. ft. automated facility for facilities, gases, and support systems</a:t>
            </a:r>
            <a:endParaRPr kern="0" dirty="0">
              <a:solidFill>
                <a:srgbClr val="000000"/>
              </a:solidFill>
              <a:latin typeface="Arial" panose="020B0604020202020204" pitchFamily="34" charset="0"/>
              <a:cs typeface="Arial" panose="020B0604020202020204" pitchFamily="34" charset="0"/>
              <a:sym typeface="Arial"/>
            </a:endParaRPr>
          </a:p>
          <a:p>
            <a:pPr marL="214313" indent="-214313">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35+ state-of-the-art cleanroom tools including e-beam and direct write tools, Si and compound semiconductor processing</a:t>
            </a:r>
          </a:p>
          <a:p>
            <a:pPr marL="214313" indent="-214313">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Sample size from pieces to 100mm (min) and 150mm (subset – but all III-V) </a:t>
            </a:r>
            <a:endParaRPr sz="900" b="1" i="1" u="sng" kern="0" dirty="0">
              <a:solidFill>
                <a:srgbClr val="000000"/>
              </a:solidFill>
              <a:latin typeface="Arial" panose="020B0604020202020204" pitchFamily="34" charset="0"/>
              <a:cs typeface="Arial" panose="020B0604020202020204" pitchFamily="34" charset="0"/>
              <a:sym typeface="Arial"/>
            </a:endParaRPr>
          </a:p>
          <a:p>
            <a:pPr defTabSz="685800">
              <a:spcAft>
                <a:spcPts val="450"/>
              </a:spcAft>
              <a:buClr>
                <a:srgbClr val="000000"/>
              </a:buClr>
              <a:buSzPts val="1600"/>
              <a:defRPr/>
            </a:pPr>
            <a:r>
              <a:rPr lang="en-US" b="1" kern="0" dirty="0">
                <a:solidFill>
                  <a:srgbClr val="000000"/>
                </a:solidFill>
                <a:latin typeface="Arial" panose="020B0604020202020204" pitchFamily="34" charset="0"/>
                <a:ea typeface="Calibri"/>
                <a:cs typeface="Arial" panose="020B0604020202020204" pitchFamily="34" charset="0"/>
                <a:sym typeface="Calibri"/>
              </a:rPr>
              <a:t>Scalability:</a:t>
            </a:r>
          </a:p>
          <a:p>
            <a:pPr marL="214313" indent="-214313" defTabSz="685800">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+200 users (2024) with expansion to +500 users planned. The lab can handle 100 active users.</a:t>
            </a:r>
          </a:p>
          <a:p>
            <a:pPr marL="214313" indent="-214313">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Space available within current facility for additional capacity and capability</a:t>
            </a:r>
          </a:p>
        </p:txBody>
      </p:sp>
      <p:pic>
        <p:nvPicPr>
          <p:cNvPr id="13" name="Picture 12">
            <a:extLst>
              <a:ext uri="{FF2B5EF4-FFF2-40B4-BE49-F238E27FC236}">
                <a16:creationId xmlns:a16="http://schemas.microsoft.com/office/drawing/2014/main" id="{1AA66ED9-89D8-B5F0-DD64-B88D8B91C6F2}"/>
              </a:ext>
            </a:extLst>
          </p:cNvPr>
          <p:cNvPicPr>
            <a:picLocks noChangeAspect="1"/>
          </p:cNvPicPr>
          <p:nvPr/>
        </p:nvPicPr>
        <p:blipFill>
          <a:blip r:embed="rId2"/>
          <a:stretch>
            <a:fillRect/>
          </a:stretch>
        </p:blipFill>
        <p:spPr>
          <a:xfrm>
            <a:off x="406076" y="922479"/>
            <a:ext cx="11599998" cy="2267223"/>
          </a:xfrm>
          <a:prstGeom prst="rect">
            <a:avLst/>
          </a:prstGeom>
        </p:spPr>
      </p:pic>
      <p:sp>
        <p:nvSpPr>
          <p:cNvPr id="14" name="TextBox 13">
            <a:extLst>
              <a:ext uri="{FF2B5EF4-FFF2-40B4-BE49-F238E27FC236}">
                <a16:creationId xmlns:a16="http://schemas.microsoft.com/office/drawing/2014/main" id="{864843A7-DB7E-7ABE-ABA6-F368E7E1BE72}"/>
              </a:ext>
            </a:extLst>
          </p:cNvPr>
          <p:cNvSpPr txBox="1"/>
          <p:nvPr/>
        </p:nvSpPr>
        <p:spPr>
          <a:xfrm>
            <a:off x="2579223" y="3157022"/>
            <a:ext cx="1579945" cy="300082"/>
          </a:xfrm>
          <a:prstGeom prst="rect">
            <a:avLst/>
          </a:prstGeom>
          <a:noFill/>
        </p:spPr>
        <p:txBody>
          <a:bodyPr wrap="square" rtlCol="0">
            <a:spAutoFit/>
          </a:bodyPr>
          <a:lstStyle/>
          <a:p>
            <a:pPr algn="ctr"/>
            <a:r>
              <a:rPr lang="en-US" sz="1350" b="1" dirty="0"/>
              <a:t>Deposition</a:t>
            </a:r>
          </a:p>
        </p:txBody>
      </p:sp>
      <p:sp>
        <p:nvSpPr>
          <p:cNvPr id="15" name="TextBox 14">
            <a:extLst>
              <a:ext uri="{FF2B5EF4-FFF2-40B4-BE49-F238E27FC236}">
                <a16:creationId xmlns:a16="http://schemas.microsoft.com/office/drawing/2014/main" id="{A27F03AD-D9C1-2F45-62FB-255F0F5C11D7}"/>
              </a:ext>
            </a:extLst>
          </p:cNvPr>
          <p:cNvSpPr txBox="1"/>
          <p:nvPr/>
        </p:nvSpPr>
        <p:spPr>
          <a:xfrm>
            <a:off x="792382" y="3162429"/>
            <a:ext cx="1579945" cy="300082"/>
          </a:xfrm>
          <a:prstGeom prst="rect">
            <a:avLst/>
          </a:prstGeom>
          <a:noFill/>
        </p:spPr>
        <p:txBody>
          <a:bodyPr wrap="square" rtlCol="0">
            <a:spAutoFit/>
          </a:bodyPr>
          <a:lstStyle/>
          <a:p>
            <a:pPr algn="ctr"/>
            <a:r>
              <a:rPr lang="en-US" sz="1350" b="1" dirty="0"/>
              <a:t>Etch</a:t>
            </a:r>
          </a:p>
        </p:txBody>
      </p:sp>
      <p:sp>
        <p:nvSpPr>
          <p:cNvPr id="16" name="TextBox 15">
            <a:extLst>
              <a:ext uri="{FF2B5EF4-FFF2-40B4-BE49-F238E27FC236}">
                <a16:creationId xmlns:a16="http://schemas.microsoft.com/office/drawing/2014/main" id="{057C1BB3-5125-7E67-D234-BB8005AF1DC1}"/>
              </a:ext>
            </a:extLst>
          </p:cNvPr>
          <p:cNvSpPr txBox="1"/>
          <p:nvPr/>
        </p:nvSpPr>
        <p:spPr>
          <a:xfrm>
            <a:off x="4507855" y="3154318"/>
            <a:ext cx="1579945" cy="300082"/>
          </a:xfrm>
          <a:prstGeom prst="rect">
            <a:avLst/>
          </a:prstGeom>
          <a:noFill/>
        </p:spPr>
        <p:txBody>
          <a:bodyPr wrap="square" rtlCol="0">
            <a:spAutoFit/>
          </a:bodyPr>
          <a:lstStyle/>
          <a:p>
            <a:pPr algn="ctr"/>
            <a:r>
              <a:rPr lang="en-US" sz="1350" b="1" dirty="0"/>
              <a:t>Lithography</a:t>
            </a:r>
          </a:p>
        </p:txBody>
      </p:sp>
      <p:sp>
        <p:nvSpPr>
          <p:cNvPr id="17" name="TextBox 16">
            <a:extLst>
              <a:ext uri="{FF2B5EF4-FFF2-40B4-BE49-F238E27FC236}">
                <a16:creationId xmlns:a16="http://schemas.microsoft.com/office/drawing/2014/main" id="{AA969251-A269-6DE6-8AA0-D318377F3BC1}"/>
              </a:ext>
            </a:extLst>
          </p:cNvPr>
          <p:cNvSpPr txBox="1"/>
          <p:nvPr/>
        </p:nvSpPr>
        <p:spPr>
          <a:xfrm>
            <a:off x="6523297" y="3145992"/>
            <a:ext cx="1579945" cy="300082"/>
          </a:xfrm>
          <a:prstGeom prst="rect">
            <a:avLst/>
          </a:prstGeom>
          <a:noFill/>
        </p:spPr>
        <p:txBody>
          <a:bodyPr wrap="square" rtlCol="0">
            <a:spAutoFit/>
          </a:bodyPr>
          <a:lstStyle/>
          <a:p>
            <a:pPr algn="ctr"/>
            <a:r>
              <a:rPr lang="en-US" sz="1350" b="1" dirty="0"/>
              <a:t>Wet Processing</a:t>
            </a:r>
          </a:p>
        </p:txBody>
      </p:sp>
      <p:sp>
        <p:nvSpPr>
          <p:cNvPr id="18" name="TextBox 17">
            <a:extLst>
              <a:ext uri="{FF2B5EF4-FFF2-40B4-BE49-F238E27FC236}">
                <a16:creationId xmlns:a16="http://schemas.microsoft.com/office/drawing/2014/main" id="{1CF3B8CB-1FE2-C610-C0AD-06A6B00B57C5}"/>
              </a:ext>
            </a:extLst>
          </p:cNvPr>
          <p:cNvSpPr txBox="1"/>
          <p:nvPr/>
        </p:nvSpPr>
        <p:spPr>
          <a:xfrm>
            <a:off x="8364639" y="3178727"/>
            <a:ext cx="1579945" cy="300082"/>
          </a:xfrm>
          <a:prstGeom prst="rect">
            <a:avLst/>
          </a:prstGeom>
          <a:noFill/>
        </p:spPr>
        <p:txBody>
          <a:bodyPr wrap="square" rtlCol="0">
            <a:spAutoFit/>
          </a:bodyPr>
          <a:lstStyle/>
          <a:p>
            <a:pPr algn="ctr"/>
            <a:r>
              <a:rPr lang="en-US" sz="1350" b="1" dirty="0"/>
              <a:t>Packaging</a:t>
            </a:r>
          </a:p>
        </p:txBody>
      </p:sp>
      <p:sp>
        <p:nvSpPr>
          <p:cNvPr id="19" name="TextBox 18">
            <a:extLst>
              <a:ext uri="{FF2B5EF4-FFF2-40B4-BE49-F238E27FC236}">
                <a16:creationId xmlns:a16="http://schemas.microsoft.com/office/drawing/2014/main" id="{6DB9C8AD-55C2-E7BF-A9C5-1860AD979475}"/>
              </a:ext>
            </a:extLst>
          </p:cNvPr>
          <p:cNvSpPr txBox="1"/>
          <p:nvPr/>
        </p:nvSpPr>
        <p:spPr>
          <a:xfrm>
            <a:off x="10205980" y="3199242"/>
            <a:ext cx="1579945" cy="300082"/>
          </a:xfrm>
          <a:prstGeom prst="rect">
            <a:avLst/>
          </a:prstGeom>
          <a:noFill/>
        </p:spPr>
        <p:txBody>
          <a:bodyPr wrap="square" rtlCol="0">
            <a:spAutoFit/>
          </a:bodyPr>
          <a:lstStyle/>
          <a:p>
            <a:pPr algn="ctr"/>
            <a:r>
              <a:rPr lang="en-US" sz="1350" b="1" dirty="0"/>
              <a:t>Infrastructure</a:t>
            </a:r>
          </a:p>
        </p:txBody>
      </p:sp>
      <p:cxnSp>
        <p:nvCxnSpPr>
          <p:cNvPr id="23" name="Straight Connector 22">
            <a:extLst>
              <a:ext uri="{FF2B5EF4-FFF2-40B4-BE49-F238E27FC236}">
                <a16:creationId xmlns:a16="http://schemas.microsoft.com/office/drawing/2014/main" id="{0929E001-083E-D7EA-12C1-D03ACFBB3567}"/>
              </a:ext>
            </a:extLst>
          </p:cNvPr>
          <p:cNvCxnSpPr/>
          <p:nvPr/>
        </p:nvCxnSpPr>
        <p:spPr>
          <a:xfrm>
            <a:off x="329878" y="3550535"/>
            <a:ext cx="113547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96;p15">
            <a:extLst>
              <a:ext uri="{FF2B5EF4-FFF2-40B4-BE49-F238E27FC236}">
                <a16:creationId xmlns:a16="http://schemas.microsoft.com/office/drawing/2014/main" id="{4E00ADCB-8B47-9026-3B6A-D07F11BF0167}"/>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A50021"/>
              </a:buClr>
              <a:buSzPts val="4000"/>
              <a:buFont typeface="Arial"/>
              <a:buNone/>
              <a:tabLst/>
              <a:defRPr/>
            </a:pPr>
            <a:r>
              <a:rPr lang="en-US" sz="4000" kern="0" dirty="0">
                <a:solidFill>
                  <a:srgbClr val="A50021"/>
                </a:solidFill>
                <a:latin typeface="Arial"/>
                <a:ea typeface="Arial"/>
                <a:cs typeface="Arial"/>
                <a:sym typeface="Arial"/>
              </a:rPr>
              <a:t>John O’Brien Nanofabrication Laboratory</a:t>
            </a:r>
            <a:endParaRPr kumimoji="0" sz="4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9704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t>EE 105 Course objectives</a:t>
            </a:r>
          </a:p>
        </p:txBody>
      </p:sp>
      <p:sp>
        <p:nvSpPr>
          <p:cNvPr id="8" name="Content Placeholder 7"/>
          <p:cNvSpPr>
            <a:spLocks noGrp="1"/>
          </p:cNvSpPr>
          <p:nvPr>
            <p:ph idx="1"/>
          </p:nvPr>
        </p:nvSpPr>
        <p:spPr>
          <a:xfrm>
            <a:off x="261512" y="941765"/>
            <a:ext cx="7735263" cy="5181600"/>
          </a:xfrm>
        </p:spPr>
        <p:txBody>
          <a:bodyPr>
            <a:normAutofit/>
          </a:bodyPr>
          <a:lstStyle/>
          <a:p>
            <a:pPr marL="0" indent="0">
              <a:buNone/>
            </a:pPr>
            <a:r>
              <a:rPr lang="en-US" sz="3200" b="0" i="0" u="none" strike="noStrike" baseline="0" dirty="0">
                <a:solidFill>
                  <a:srgbClr val="0D0F1A"/>
                </a:solidFill>
              </a:rPr>
              <a:t>• Understand theoretical and practical concepts in electrical engineering. </a:t>
            </a:r>
          </a:p>
          <a:p>
            <a:pPr marL="0" indent="0">
              <a:buNone/>
            </a:pPr>
            <a:r>
              <a:rPr lang="en-US" sz="3200" b="0" i="0" u="none" strike="noStrike" baseline="0" dirty="0">
                <a:solidFill>
                  <a:srgbClr val="0D0F1A"/>
                </a:solidFill>
              </a:rPr>
              <a:t>• Overview of devices, circuits, systems, and AI/ML tools. </a:t>
            </a:r>
            <a:endParaRPr lang="en-US" sz="3200" b="0" i="0" u="none" strike="noStrike" baseline="0" dirty="0">
              <a:solidFill>
                <a:srgbClr val="000000"/>
              </a:solidFill>
            </a:endParaRPr>
          </a:p>
          <a:p>
            <a:pPr marL="0" indent="0">
              <a:buNone/>
            </a:pPr>
            <a:r>
              <a:rPr lang="en-US" sz="3200" b="0" i="0" u="none" strike="noStrike" baseline="0" dirty="0">
                <a:solidFill>
                  <a:srgbClr val="0D0F1A"/>
                </a:solidFill>
              </a:rPr>
              <a:t>• Design simple biosensor systems from end to end. </a:t>
            </a:r>
          </a:p>
          <a:p>
            <a:pPr marL="0" indent="0">
              <a:buNone/>
            </a:pPr>
            <a:r>
              <a:rPr lang="en-US" sz="3200" b="0" i="0" u="none" strike="noStrike" baseline="0" dirty="0">
                <a:solidFill>
                  <a:srgbClr val="0D0F1A"/>
                </a:solidFill>
              </a:rPr>
              <a:t>• Design imager systems with embedded ML. </a:t>
            </a:r>
          </a:p>
          <a:p>
            <a:pPr marL="0" indent="0">
              <a:buNone/>
            </a:pPr>
            <a:r>
              <a:rPr lang="en-US" sz="3200" b="0" i="0" u="none" strike="noStrike" baseline="0" dirty="0">
                <a:solidFill>
                  <a:srgbClr val="0D0F1A"/>
                </a:solidFill>
              </a:rPr>
              <a:t>• Design and implement electronic systems for given specifications. </a:t>
            </a:r>
            <a:endParaRPr lang="en-US" sz="3200" b="0" i="0" u="none" strike="noStrike" baseline="0" dirty="0">
              <a:solidFill>
                <a:srgbClr val="000000"/>
              </a:solidFill>
            </a:endParaRPr>
          </a:p>
        </p:txBody>
      </p:sp>
      <p:grpSp>
        <p:nvGrpSpPr>
          <p:cNvPr id="15" name="Group 14"/>
          <p:cNvGrpSpPr/>
          <p:nvPr/>
        </p:nvGrpSpPr>
        <p:grpSpPr>
          <a:xfrm>
            <a:off x="7772400" y="1961766"/>
            <a:ext cx="4097787" cy="2940044"/>
            <a:chOff x="7696200" y="1747570"/>
            <a:chExt cx="4097787" cy="2940044"/>
          </a:xfrm>
        </p:grpSpPr>
        <p:sp>
          <p:nvSpPr>
            <p:cNvPr id="4" name="Isosceles Triangle 3"/>
            <p:cNvSpPr/>
            <p:nvPr/>
          </p:nvSpPr>
          <p:spPr bwMode="auto">
            <a:xfrm>
              <a:off x="7696200" y="1752600"/>
              <a:ext cx="4086225" cy="2935014"/>
            </a:xfrm>
            <a:prstGeom prst="triangl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Isosceles Triangle 11"/>
            <p:cNvSpPr/>
            <p:nvPr/>
          </p:nvSpPr>
          <p:spPr bwMode="auto">
            <a:xfrm>
              <a:off x="8723537" y="1747570"/>
              <a:ext cx="2031550" cy="1459202"/>
            </a:xfrm>
            <a:prstGeom prst="triangle">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13" name="Isosceles Triangle 12"/>
            <p:cNvSpPr/>
            <p:nvPr/>
          </p:nvSpPr>
          <p:spPr bwMode="auto">
            <a:xfrm>
              <a:off x="7696200" y="3228412"/>
              <a:ext cx="2031550" cy="1459202"/>
            </a:xfrm>
            <a:prstGeom prst="triangl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14" name="Isosceles Triangle 13"/>
            <p:cNvSpPr/>
            <p:nvPr/>
          </p:nvSpPr>
          <p:spPr bwMode="auto">
            <a:xfrm>
              <a:off x="9762437" y="3228412"/>
              <a:ext cx="2031550" cy="1459202"/>
            </a:xfrm>
            <a:prstGeom prst="triangl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a:xfrm>
              <a:off x="9078919" y="3251817"/>
              <a:ext cx="1320786"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Hands-on EE System design</a:t>
              </a:r>
            </a:p>
          </p:txBody>
        </p:sp>
        <p:sp>
          <p:nvSpPr>
            <p:cNvPr id="16" name="Rectangle 15"/>
            <p:cNvSpPr/>
            <p:nvPr/>
          </p:nvSpPr>
          <p:spPr>
            <a:xfrm>
              <a:off x="10236434" y="3990481"/>
              <a:ext cx="10951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Software</a:t>
              </a:r>
            </a:p>
          </p:txBody>
        </p:sp>
        <p:sp>
          <p:nvSpPr>
            <p:cNvPr id="17" name="Rectangle 16"/>
            <p:cNvSpPr/>
            <p:nvPr/>
          </p:nvSpPr>
          <p:spPr>
            <a:xfrm>
              <a:off x="8180860" y="3990481"/>
              <a:ext cx="1316322"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Hardware</a:t>
              </a:r>
            </a:p>
          </p:txBody>
        </p:sp>
        <p:sp>
          <p:nvSpPr>
            <p:cNvPr id="18" name="Rectangle 17"/>
            <p:cNvSpPr/>
            <p:nvPr/>
          </p:nvSpPr>
          <p:spPr>
            <a:xfrm>
              <a:off x="9254080" y="2447681"/>
              <a:ext cx="1016714"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Theory</a:t>
              </a:r>
            </a:p>
          </p:txBody>
        </p:sp>
      </p:grpSp>
      <p:sp>
        <p:nvSpPr>
          <p:cNvPr id="5" name="Rectangle 4">
            <a:extLst>
              <a:ext uri="{FF2B5EF4-FFF2-40B4-BE49-F238E27FC236}">
                <a16:creationId xmlns:a16="http://schemas.microsoft.com/office/drawing/2014/main" id="{DB3966FB-D13B-8425-BB65-A3444CC2D0B3}"/>
              </a:ext>
            </a:extLst>
          </p:cNvPr>
          <p:cNvSpPr/>
          <p:nvPr/>
        </p:nvSpPr>
        <p:spPr>
          <a:xfrm>
            <a:off x="8297189" y="5242833"/>
            <a:ext cx="3033420"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Full-stack electronic system development</a:t>
            </a:r>
          </a:p>
        </p:txBody>
      </p:sp>
    </p:spTree>
    <p:extLst>
      <p:ext uri="{BB962C8B-B14F-4D97-AF65-F5344CB8AC3E}">
        <p14:creationId xmlns:p14="http://schemas.microsoft.com/office/powerpoint/2010/main" val="2600168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3652-EE13-E86E-BA82-FAB9BEE23B84}"/>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4697BFF2-C377-1111-BFC3-458668A0291B}"/>
              </a:ext>
            </a:extLst>
          </p:cNvPr>
          <p:cNvSpPr>
            <a:spLocks noGrp="1"/>
          </p:cNvSpPr>
          <p:nvPr>
            <p:ph idx="1"/>
          </p:nvPr>
        </p:nvSpPr>
        <p:spPr>
          <a:xfrm>
            <a:off x="909762" y="970059"/>
            <a:ext cx="10515600" cy="3754002"/>
          </a:xfrm>
        </p:spPr>
        <p:txBody>
          <a:bodyPr>
            <a:normAutofit/>
          </a:bodyPr>
          <a:lstStyle/>
          <a:p>
            <a:r>
              <a:rPr lang="en-US" dirty="0"/>
              <a:t>Dynamic syllabus: </a:t>
            </a:r>
            <a:r>
              <a:rPr lang="en-US" dirty="0">
                <a:hlinkClick r:id="rId2"/>
              </a:rPr>
              <a:t>https://drive.google.com/file/d/1HjTI33m4UouCzfoHWDAxYqaWjobf419k/view?usp=sharing</a:t>
            </a:r>
            <a:endParaRPr lang="en-US" dirty="0"/>
          </a:p>
        </p:txBody>
      </p:sp>
      <p:sp>
        <p:nvSpPr>
          <p:cNvPr id="4" name="Slide Number Placeholder 3">
            <a:extLst>
              <a:ext uri="{FF2B5EF4-FFF2-40B4-BE49-F238E27FC236}">
                <a16:creationId xmlns:a16="http://schemas.microsoft.com/office/drawing/2014/main" id="{6EC05EC1-2152-E751-99E2-759457935DCB}"/>
              </a:ext>
            </a:extLst>
          </p:cNvPr>
          <p:cNvSpPr>
            <a:spLocks noGrp="1"/>
          </p:cNvSpPr>
          <p:nvPr>
            <p:ph type="sldNum" sz="quarter" idx="4"/>
          </p:nvPr>
        </p:nvSpPr>
        <p:spPr/>
        <p:txBody>
          <a:bodyPr/>
          <a:lstStyle/>
          <a:p>
            <a:fld id="{C4929C3B-27DB-4701-9AD5-57958A04CB2E}" type="slidenum">
              <a:rPr lang="en-US" smtClean="0"/>
              <a:pPr/>
              <a:t>38</a:t>
            </a:fld>
            <a:endParaRPr lang="en-US" dirty="0">
              <a:latin typeface="PT Sans" panose="020B0503020203020204" pitchFamily="34" charset="0"/>
            </a:endParaRPr>
          </a:p>
        </p:txBody>
      </p:sp>
      <p:sp>
        <p:nvSpPr>
          <p:cNvPr id="5" name="TextBox 4">
            <a:extLst>
              <a:ext uri="{FF2B5EF4-FFF2-40B4-BE49-F238E27FC236}">
                <a16:creationId xmlns:a16="http://schemas.microsoft.com/office/drawing/2014/main" id="{64CEAB15-0E95-DC3B-987D-92E11063BC83}"/>
              </a:ext>
            </a:extLst>
          </p:cNvPr>
          <p:cNvSpPr txBox="1"/>
          <p:nvPr/>
        </p:nvSpPr>
        <p:spPr>
          <a:xfrm>
            <a:off x="2005753" y="2604576"/>
            <a:ext cx="3840480"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Prof. Yasser Khan	</a:t>
            </a:r>
            <a:endParaRPr lang="en-US" sz="1800" dirty="0">
              <a:solidFill>
                <a:srgbClr val="000000"/>
              </a:solidFill>
              <a:effectLst/>
              <a:latin typeface="PT Sans" panose="020B0503020203020204" pitchFamily="34" charset="0"/>
              <a:ea typeface="Calibri" panose="020F0502020204030204" pitchFamily="34" charset="0"/>
            </a:endParaRP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3"/>
              </a:rPr>
              <a:t>yasser.khan@usc.edu</a:t>
            </a:r>
            <a:r>
              <a:rPr lang="en-US" sz="1800" dirty="0">
                <a:solidFill>
                  <a:srgbClr val="000000"/>
                </a:solidFill>
                <a:effectLst/>
                <a:latin typeface="PT Sans" panose="020B0503020203020204" pitchFamily="34" charset="0"/>
                <a:ea typeface="Calibri" panose="020F0502020204030204" pitchFamily="34" charset="0"/>
              </a:rPr>
              <a:t> </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Offices:	MCB 270D</a:t>
            </a:r>
            <a:endParaRPr lang="en-US" sz="1600" dirty="0">
              <a:latin typeface="PT Sans" panose="020B0503020203020204" pitchFamily="34" charset="0"/>
            </a:endParaRPr>
          </a:p>
        </p:txBody>
      </p:sp>
      <p:sp>
        <p:nvSpPr>
          <p:cNvPr id="6" name="TextBox 5">
            <a:extLst>
              <a:ext uri="{FF2B5EF4-FFF2-40B4-BE49-F238E27FC236}">
                <a16:creationId xmlns:a16="http://schemas.microsoft.com/office/drawing/2014/main" id="{745EF37D-689B-0C92-BC88-A8505B2055E0}"/>
              </a:ext>
            </a:extLst>
          </p:cNvPr>
          <p:cNvSpPr txBox="1"/>
          <p:nvPr/>
        </p:nvSpPr>
        <p:spPr>
          <a:xfrm>
            <a:off x="2005753" y="4207353"/>
            <a:ext cx="4427552"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Atiyeh Abbasi Jalal</a:t>
            </a: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(Teaching Assistant)</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4"/>
              </a:rPr>
              <a:t>abbasija@usc.edu</a:t>
            </a:r>
            <a:endParaRPr lang="en-US" sz="1600" dirty="0">
              <a:latin typeface="PT Sans" panose="020B0503020203020204" pitchFamily="34" charset="0"/>
            </a:endParaRPr>
          </a:p>
        </p:txBody>
      </p:sp>
      <p:sp>
        <p:nvSpPr>
          <p:cNvPr id="7" name="TextBox 6">
            <a:extLst>
              <a:ext uri="{FF2B5EF4-FFF2-40B4-BE49-F238E27FC236}">
                <a16:creationId xmlns:a16="http://schemas.microsoft.com/office/drawing/2014/main" id="{98C9A974-2A42-808B-445D-A25F7A72C319}"/>
              </a:ext>
            </a:extLst>
          </p:cNvPr>
          <p:cNvSpPr txBox="1"/>
          <p:nvPr/>
        </p:nvSpPr>
        <p:spPr>
          <a:xfrm>
            <a:off x="7836049" y="2557217"/>
            <a:ext cx="3840480"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Prof. </a:t>
            </a:r>
            <a:r>
              <a:rPr lang="en-US" sz="1800"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Rehan</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Kapadia</a:t>
            </a:r>
            <a:endParaRPr lang="en-US" sz="1800" dirty="0">
              <a:solidFill>
                <a:srgbClr val="000000"/>
              </a:solidFill>
              <a:effectLst/>
              <a:latin typeface="PT Sans" panose="020B0503020203020204" pitchFamily="34" charset="0"/>
              <a:ea typeface="Calibri" panose="020F0502020204030204" pitchFamily="34" charset="0"/>
            </a:endParaRP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5"/>
              </a:rPr>
              <a:t>rkapadia@usc.edu</a:t>
            </a:r>
            <a:r>
              <a:rPr lang="en-US" sz="1800" dirty="0">
                <a:solidFill>
                  <a:srgbClr val="000000"/>
                </a:solidFill>
                <a:effectLst/>
                <a:latin typeface="PT Sans" panose="020B0503020203020204" pitchFamily="34" charset="0"/>
                <a:ea typeface="Calibri" panose="020F0502020204030204" pitchFamily="34" charset="0"/>
              </a:rPr>
              <a:t> </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Offices:	PHE 626</a:t>
            </a:r>
            <a:endParaRPr lang="en-US" sz="1600" dirty="0">
              <a:latin typeface="PT Sans" panose="020B0503020203020204" pitchFamily="34" charset="0"/>
            </a:endParaRPr>
          </a:p>
        </p:txBody>
      </p:sp>
      <p:sp>
        <p:nvSpPr>
          <p:cNvPr id="8" name="TextBox 7">
            <a:extLst>
              <a:ext uri="{FF2B5EF4-FFF2-40B4-BE49-F238E27FC236}">
                <a16:creationId xmlns:a16="http://schemas.microsoft.com/office/drawing/2014/main" id="{37888487-44BC-D942-E2BE-48EBAFDF3B2B}"/>
              </a:ext>
            </a:extLst>
          </p:cNvPr>
          <p:cNvSpPr txBox="1"/>
          <p:nvPr/>
        </p:nvSpPr>
        <p:spPr>
          <a:xfrm>
            <a:off x="7836049" y="4207353"/>
            <a:ext cx="3840480" cy="687881"/>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Vikas </a:t>
            </a:r>
            <a:r>
              <a:rPr lang="en-US" sz="1800"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Addepalli</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(Course Mentor)</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6"/>
              </a:rPr>
              <a:t>daddepal@usc.edu</a:t>
            </a:r>
            <a:r>
              <a:rPr lang="en-US" sz="1800" dirty="0">
                <a:solidFill>
                  <a:srgbClr val="000000"/>
                </a:solidFill>
                <a:effectLst/>
                <a:latin typeface="PT Sans" panose="020B0503020203020204" pitchFamily="34" charset="0"/>
                <a:ea typeface="Calibri" panose="020F0502020204030204" pitchFamily="34" charset="0"/>
              </a:rPr>
              <a:t> </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PT Sans" panose="020B0503020203020204" pitchFamily="34" charset="0"/>
              <a:ea typeface="Calibri" panose="020F0502020204030204" pitchFamily="34" charset="0"/>
            </a:endParaRPr>
          </a:p>
        </p:txBody>
      </p:sp>
      <p:pic>
        <p:nvPicPr>
          <p:cNvPr id="10" name="Picture 9" descr="Medium shot of a person smiling&#10;&#10;Description automatically generated">
            <a:extLst>
              <a:ext uri="{FF2B5EF4-FFF2-40B4-BE49-F238E27FC236}">
                <a16:creationId xmlns:a16="http://schemas.microsoft.com/office/drawing/2014/main" id="{C9530831-1951-85E8-8B69-72C4A4A153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461" y="2423637"/>
            <a:ext cx="1258292" cy="1258292"/>
          </a:xfrm>
          <a:prstGeom prst="rect">
            <a:avLst/>
          </a:prstGeom>
        </p:spPr>
      </p:pic>
      <p:pic>
        <p:nvPicPr>
          <p:cNvPr id="12" name="Picture 11" descr="A collage of two men&#10;&#10;Description automatically generated">
            <a:extLst>
              <a:ext uri="{FF2B5EF4-FFF2-40B4-BE49-F238E27FC236}">
                <a16:creationId xmlns:a16="http://schemas.microsoft.com/office/drawing/2014/main" id="{F2223360-5306-0E7D-4E6A-4D7CE26269D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067" t="3588" r="56425" b="19300"/>
          <a:stretch/>
        </p:blipFill>
        <p:spPr>
          <a:xfrm>
            <a:off x="6433305" y="2393818"/>
            <a:ext cx="1319916" cy="1288111"/>
          </a:xfrm>
          <a:prstGeom prst="rect">
            <a:avLst/>
          </a:prstGeom>
        </p:spPr>
      </p:pic>
      <p:pic>
        <p:nvPicPr>
          <p:cNvPr id="14" name="Picture 13" descr="A person with long hair and a floral dress&#10;&#10;Description automatically generated">
            <a:extLst>
              <a:ext uri="{FF2B5EF4-FFF2-40B4-BE49-F238E27FC236}">
                <a16:creationId xmlns:a16="http://schemas.microsoft.com/office/drawing/2014/main" id="{9967E074-312A-2319-747B-03FD6F3E05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7961" y="4083473"/>
            <a:ext cx="1167792" cy="1167792"/>
          </a:xfrm>
          <a:prstGeom prst="rect">
            <a:avLst/>
          </a:prstGeom>
        </p:spPr>
      </p:pic>
      <p:pic>
        <p:nvPicPr>
          <p:cNvPr id="16" name="Picture 15" descr="A person wearing glasses and smiling&#10;&#10;Description automatically generated">
            <a:extLst>
              <a:ext uri="{FF2B5EF4-FFF2-40B4-BE49-F238E27FC236}">
                <a16:creationId xmlns:a16="http://schemas.microsoft.com/office/drawing/2014/main" id="{5E1C46F8-C822-7090-AE78-2CDA10FE4A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3305" y="4034273"/>
            <a:ext cx="1364663" cy="1364663"/>
          </a:xfrm>
          <a:prstGeom prst="rect">
            <a:avLst/>
          </a:prstGeom>
        </p:spPr>
      </p:pic>
      <p:pic>
        <p:nvPicPr>
          <p:cNvPr id="18" name="Picture 17" descr="A person with a goatee and beard&#10;&#10;Description automatically generated">
            <a:extLst>
              <a:ext uri="{FF2B5EF4-FFF2-40B4-BE49-F238E27FC236}">
                <a16:creationId xmlns:a16="http://schemas.microsoft.com/office/drawing/2014/main" id="{7C3CFB98-FB74-411C-6CCD-72089805B2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7961" y="5472702"/>
            <a:ext cx="1167792" cy="1177383"/>
          </a:xfrm>
          <a:prstGeom prst="rect">
            <a:avLst/>
          </a:prstGeom>
        </p:spPr>
      </p:pic>
      <p:sp>
        <p:nvSpPr>
          <p:cNvPr id="19" name="TextBox 18">
            <a:extLst>
              <a:ext uri="{FF2B5EF4-FFF2-40B4-BE49-F238E27FC236}">
                <a16:creationId xmlns:a16="http://schemas.microsoft.com/office/drawing/2014/main" id="{2BBF8521-1BC0-A805-6A24-B6FFB56B935B}"/>
              </a:ext>
            </a:extLst>
          </p:cNvPr>
          <p:cNvSpPr txBox="1"/>
          <p:nvPr/>
        </p:nvSpPr>
        <p:spPr>
          <a:xfrm>
            <a:off x="2005753" y="5674424"/>
            <a:ext cx="4427552"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Walter </a:t>
            </a:r>
            <a:r>
              <a:rPr lang="en-US" sz="1800"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Unglaub</a:t>
            </a:r>
            <a:endPar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t>
            </a:r>
            <a:r>
              <a:rPr lang="en-US" dirty="0">
                <a:solidFill>
                  <a:srgbClr val="000000"/>
                </a:solidFill>
                <a:latin typeface="PT Sans" panose="020B0503020203020204" pitchFamily="34" charset="0"/>
                <a:ea typeface="Times New Roman" panose="02020603050405020304" pitchFamily="18" charset="0"/>
                <a:cs typeface="Times New Roman" panose="02020603050405020304" pitchFamily="18" charset="0"/>
              </a:rPr>
              <a:t>Research Engineer</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12"/>
              </a:rPr>
              <a:t>unglaub@usc.edu</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rPr>
              <a:t> </a:t>
            </a:r>
            <a:endParaRPr lang="en-US" sz="1600" dirty="0">
              <a:latin typeface="PT Sans" panose="020B0503020203020204" pitchFamily="34" charset="0"/>
            </a:endParaRPr>
          </a:p>
        </p:txBody>
      </p:sp>
    </p:spTree>
    <p:extLst>
      <p:ext uri="{BB962C8B-B14F-4D97-AF65-F5344CB8AC3E}">
        <p14:creationId xmlns:p14="http://schemas.microsoft.com/office/powerpoint/2010/main" val="4236767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Course structure</a:t>
            </a:r>
          </a:p>
        </p:txBody>
      </p:sp>
      <p:sp>
        <p:nvSpPr>
          <p:cNvPr id="8" name="Content Placeholder 7"/>
          <p:cNvSpPr>
            <a:spLocks noGrp="1"/>
          </p:cNvSpPr>
          <p:nvPr>
            <p:ph idx="1"/>
          </p:nvPr>
        </p:nvSpPr>
        <p:spPr>
          <a:xfrm>
            <a:off x="762000" y="1407787"/>
            <a:ext cx="10515600" cy="4351338"/>
          </a:xfrm>
        </p:spPr>
        <p:txBody>
          <a:bodyPr>
            <a:normAutofit/>
          </a:bodyPr>
          <a:lstStyle/>
          <a:p>
            <a:r>
              <a:rPr lang="en-US" sz="2400" dirty="0"/>
              <a:t>Lectures and discussions are sufficient for homework and final exam</a:t>
            </a:r>
          </a:p>
          <a:p>
            <a:r>
              <a:rPr lang="en-US" sz="2400" dirty="0"/>
              <a:t>Emphasis on </a:t>
            </a:r>
            <a:r>
              <a:rPr lang="en-US" sz="2400" i="1" dirty="0"/>
              <a:t>practical learning</a:t>
            </a:r>
            <a:endParaRPr lang="en-US" sz="2400" dirty="0"/>
          </a:p>
          <a:p>
            <a:r>
              <a:rPr lang="en-US" sz="2400" dirty="0"/>
              <a:t>Homework to review major concepts</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2683432497"/>
              </p:ext>
            </p:extLst>
          </p:nvPr>
        </p:nvGraphicFramePr>
        <p:xfrm>
          <a:off x="1715317" y="3227650"/>
          <a:ext cx="8608966" cy="1339026"/>
        </p:xfrm>
        <a:graphic>
          <a:graphicData uri="http://schemas.openxmlformats.org/drawingml/2006/table">
            <a:tbl>
              <a:tblPr bandRow="1">
                <a:tableStyleId>{F5AB1C69-6EDB-4FF4-983F-18BD219EF322}</a:tableStyleId>
              </a:tblPr>
              <a:tblGrid>
                <a:gridCol w="4304483">
                  <a:extLst>
                    <a:ext uri="{9D8B030D-6E8A-4147-A177-3AD203B41FA5}">
                      <a16:colId xmlns:a16="http://schemas.microsoft.com/office/drawing/2014/main" val="1397267650"/>
                    </a:ext>
                  </a:extLst>
                </a:gridCol>
                <a:gridCol w="4304483">
                  <a:extLst>
                    <a:ext uri="{9D8B030D-6E8A-4147-A177-3AD203B41FA5}">
                      <a16:colId xmlns:a16="http://schemas.microsoft.com/office/drawing/2014/main" val="2411319627"/>
                    </a:ext>
                  </a:extLst>
                </a:gridCol>
              </a:tblGrid>
              <a:tr h="0">
                <a:tc>
                  <a:txBody>
                    <a:bodyPr/>
                    <a:lstStyle/>
                    <a:p>
                      <a:pPr marL="0" marR="0" algn="just">
                        <a:spcBef>
                          <a:spcPts val="0"/>
                        </a:spcBef>
                        <a:spcAft>
                          <a:spcPts val="0"/>
                        </a:spcAft>
                      </a:pPr>
                      <a:r>
                        <a:rPr lang="en-US" sz="2000" b="1" dirty="0">
                          <a:effectLst/>
                          <a:latin typeface="PT Sans" panose="020B0503020203020204" pitchFamily="34" charset="0"/>
                        </a:rPr>
                        <a:t>Homework</a:t>
                      </a:r>
                      <a:endParaRPr lang="en-US" sz="2000" b="1" dirty="0">
                        <a:effectLst/>
                        <a:latin typeface="PT Sans" panose="020B0503020203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914400" marR="0">
                        <a:lnSpc>
                          <a:spcPct val="115000"/>
                        </a:lnSpc>
                        <a:spcBef>
                          <a:spcPts val="0"/>
                        </a:spcBef>
                        <a:spcAft>
                          <a:spcPts val="0"/>
                        </a:spcAft>
                      </a:pPr>
                      <a:r>
                        <a:rPr lang="en-US" sz="20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30% (6)</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93053815"/>
                  </a:ext>
                </a:extLst>
              </a:tr>
              <a:tr h="0">
                <a:tc>
                  <a:txBody>
                    <a:bodyPr/>
                    <a:lstStyle/>
                    <a:p>
                      <a:pPr marL="0" marR="0" algn="just">
                        <a:spcBef>
                          <a:spcPts val="0"/>
                        </a:spcBef>
                        <a:spcAft>
                          <a:spcPts val="0"/>
                        </a:spcAft>
                      </a:pPr>
                      <a:r>
                        <a:rPr lang="en-US" sz="2000" b="1">
                          <a:effectLst/>
                          <a:latin typeface="PT Sans" panose="020B0503020203020204" pitchFamily="34" charset="0"/>
                        </a:rPr>
                        <a:t>Mid</a:t>
                      </a:r>
                      <a:endParaRPr lang="en-US" sz="2000" b="1" dirty="0">
                        <a:effectLst/>
                        <a:latin typeface="PT Sans" panose="020B0503020203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914400" marR="0">
                        <a:lnSpc>
                          <a:spcPct val="115000"/>
                        </a:lnSpc>
                        <a:spcBef>
                          <a:spcPts val="0"/>
                        </a:spcBef>
                        <a:spcAft>
                          <a:spcPts val="0"/>
                        </a:spcAft>
                      </a:pPr>
                      <a:r>
                        <a:rPr lang="en-US" sz="20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30% (October 17, Thursday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51876410"/>
                  </a:ext>
                </a:extLst>
              </a:tr>
              <a:tr h="0">
                <a:tc>
                  <a:txBody>
                    <a:bodyPr/>
                    <a:lstStyle/>
                    <a:p>
                      <a:pPr marL="0" marR="0" algn="just">
                        <a:spcBef>
                          <a:spcPts val="0"/>
                        </a:spcBef>
                        <a:spcAft>
                          <a:spcPts val="0"/>
                        </a:spcAft>
                      </a:pPr>
                      <a:r>
                        <a:rPr lang="en-US" sz="2000" b="1" dirty="0">
                          <a:effectLst/>
                          <a:latin typeface="PT Sans" panose="020B0503020203020204" pitchFamily="34" charset="0"/>
                        </a:rPr>
                        <a:t>Final</a:t>
                      </a:r>
                      <a:endParaRPr lang="en-US" sz="2000" b="1" dirty="0">
                        <a:effectLst/>
                        <a:latin typeface="PT Sans" panose="020B0503020203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914400" marR="0">
                        <a:lnSpc>
                          <a:spcPct val="115000"/>
                        </a:lnSpc>
                        <a:spcBef>
                          <a:spcPts val="0"/>
                        </a:spcBef>
                        <a:spcAft>
                          <a:spcPts val="0"/>
                        </a:spcAft>
                      </a:pPr>
                      <a:r>
                        <a:rPr lang="en-US" sz="20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40% (December 12, 2-4pm, cumulative)</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913882715"/>
                  </a:ext>
                </a:extLst>
              </a:tr>
            </a:tbl>
          </a:graphicData>
        </a:graphic>
      </p:graphicFrame>
    </p:spTree>
    <p:extLst>
      <p:ext uri="{BB962C8B-B14F-4D97-AF65-F5344CB8AC3E}">
        <p14:creationId xmlns:p14="http://schemas.microsoft.com/office/powerpoint/2010/main" val="395281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FC41-E08F-30EC-7B82-0825396FDE37}"/>
              </a:ext>
            </a:extLst>
          </p:cNvPr>
          <p:cNvSpPr>
            <a:spLocks noGrp="1"/>
          </p:cNvSpPr>
          <p:nvPr>
            <p:ph type="title"/>
          </p:nvPr>
        </p:nvSpPr>
        <p:spPr/>
        <p:txBody>
          <a:bodyPr/>
          <a:lstStyle/>
          <a:p>
            <a:r>
              <a:rPr lang="en-US" dirty="0" err="1"/>
              <a:t>Neuralink</a:t>
            </a:r>
            <a:r>
              <a:rPr lang="en-US" dirty="0"/>
              <a:t> – the neural implant </a:t>
            </a:r>
          </a:p>
        </p:txBody>
      </p:sp>
      <p:pic>
        <p:nvPicPr>
          <p:cNvPr id="6" name="Picture 5">
            <a:extLst>
              <a:ext uri="{FF2B5EF4-FFF2-40B4-BE49-F238E27FC236}">
                <a16:creationId xmlns:a16="http://schemas.microsoft.com/office/drawing/2014/main" id="{537C6B79-DD22-93C0-07DB-DE3C633C2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418" y="1008177"/>
            <a:ext cx="3388360" cy="4623700"/>
          </a:xfrm>
          <a:prstGeom prst="rect">
            <a:avLst/>
          </a:prstGeom>
        </p:spPr>
      </p:pic>
      <p:pic>
        <p:nvPicPr>
          <p:cNvPr id="8" name="Picture 7" descr="Text&#10;&#10;Description automatically generated">
            <a:extLst>
              <a:ext uri="{FF2B5EF4-FFF2-40B4-BE49-F238E27FC236}">
                <a16:creationId xmlns:a16="http://schemas.microsoft.com/office/drawing/2014/main" id="{922E92D0-387B-699A-F828-0D83834C23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79" y="1008177"/>
            <a:ext cx="6486585" cy="3223022"/>
          </a:xfrm>
          <a:prstGeom prst="rect">
            <a:avLst/>
          </a:prstGeom>
        </p:spPr>
      </p:pic>
      <p:sp>
        <p:nvSpPr>
          <p:cNvPr id="5" name="Content Placeholder 2">
            <a:extLst>
              <a:ext uri="{FF2B5EF4-FFF2-40B4-BE49-F238E27FC236}">
                <a16:creationId xmlns:a16="http://schemas.microsoft.com/office/drawing/2014/main" id="{27D52F43-EC12-BB4D-9023-FBB355A0E589}"/>
              </a:ext>
            </a:extLst>
          </p:cNvPr>
          <p:cNvSpPr>
            <a:spLocks noGrp="1"/>
          </p:cNvSpPr>
          <p:nvPr>
            <p:ph idx="1"/>
          </p:nvPr>
        </p:nvSpPr>
        <p:spPr>
          <a:xfrm>
            <a:off x="640079" y="4655175"/>
            <a:ext cx="6486585" cy="1570602"/>
          </a:xfrm>
        </p:spPr>
        <p:txBody>
          <a:bodyPr>
            <a:normAutofit/>
          </a:bodyPr>
          <a:lstStyle/>
          <a:p>
            <a:r>
              <a:rPr lang="en-US" dirty="0"/>
              <a:t>Every step of the neural implant design and fabrication requires electrical engineering</a:t>
            </a:r>
          </a:p>
          <a:p>
            <a:endParaRPr lang="en-US" dirty="0"/>
          </a:p>
        </p:txBody>
      </p:sp>
    </p:spTree>
    <p:extLst>
      <p:ext uri="{BB962C8B-B14F-4D97-AF65-F5344CB8AC3E}">
        <p14:creationId xmlns:p14="http://schemas.microsoft.com/office/powerpoint/2010/main" val="307124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Approximate schedule</a:t>
            </a:r>
          </a:p>
        </p:txBody>
      </p:sp>
      <p:sp>
        <p:nvSpPr>
          <p:cNvPr id="8" name="Content Placeholder 7"/>
          <p:cNvSpPr>
            <a:spLocks noGrp="1"/>
          </p:cNvSpPr>
          <p:nvPr>
            <p:ph idx="1"/>
          </p:nvPr>
        </p:nvSpPr>
        <p:spPr>
          <a:xfrm>
            <a:off x="406400" y="914400"/>
            <a:ext cx="11379200" cy="2340948"/>
          </a:xfrm>
        </p:spPr>
        <p:txBody>
          <a:bodyPr>
            <a:normAutofit/>
          </a:bodyPr>
          <a:lstStyle/>
          <a:p>
            <a:r>
              <a:rPr lang="en-US" sz="2700" dirty="0"/>
              <a:t>Course homepage: https://brightspace.usc.edu/d2l/home/114204</a:t>
            </a:r>
          </a:p>
          <a:p>
            <a:r>
              <a:rPr lang="en-US" sz="2700" dirty="0"/>
              <a:t>6 homework assignments</a:t>
            </a:r>
          </a:p>
          <a:p>
            <a:r>
              <a:rPr lang="en-US" sz="2700" dirty="0"/>
              <a:t>Final in finals week</a:t>
            </a:r>
          </a:p>
          <a:p>
            <a:r>
              <a:rPr lang="en-US" sz="2700" dirty="0"/>
              <a:t>Mid October 17 in class</a:t>
            </a:r>
          </a:p>
          <a:p>
            <a:endParaRPr lang="en-US" sz="2800" dirty="0"/>
          </a:p>
          <a:p>
            <a:endParaRPr lang="en-US" sz="2800" dirty="0"/>
          </a:p>
        </p:txBody>
      </p:sp>
      <p:grpSp>
        <p:nvGrpSpPr>
          <p:cNvPr id="12" name="Group 11"/>
          <p:cNvGrpSpPr/>
          <p:nvPr/>
        </p:nvGrpSpPr>
        <p:grpSpPr>
          <a:xfrm>
            <a:off x="2283894" y="3262381"/>
            <a:ext cx="7772400" cy="1235467"/>
            <a:chOff x="2362200" y="3346296"/>
            <a:chExt cx="7772400" cy="1235467"/>
          </a:xfrm>
        </p:grpSpPr>
        <p:grpSp>
          <p:nvGrpSpPr>
            <p:cNvPr id="9" name="Group 8"/>
            <p:cNvGrpSpPr/>
            <p:nvPr/>
          </p:nvGrpSpPr>
          <p:grpSpPr>
            <a:xfrm>
              <a:off x="2362200" y="3848100"/>
              <a:ext cx="7772400" cy="733663"/>
              <a:chOff x="2362200" y="3848100"/>
              <a:chExt cx="7772400" cy="733663"/>
            </a:xfrm>
          </p:grpSpPr>
          <p:sp>
            <p:nvSpPr>
              <p:cNvPr id="3" name="Right Arrow 2"/>
              <p:cNvSpPr/>
              <p:nvPr/>
            </p:nvSpPr>
            <p:spPr bwMode="auto">
              <a:xfrm>
                <a:off x="2362200" y="3848100"/>
                <a:ext cx="7772400" cy="733663"/>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PT Sans" panose="020B0503020203020204" pitchFamily="34" charset="0"/>
                </a:endParaRPr>
              </a:p>
            </p:txBody>
          </p:sp>
          <p:cxnSp>
            <p:nvCxnSpPr>
              <p:cNvPr id="7" name="Straight Connector 6"/>
              <p:cNvCxnSpPr/>
              <p:nvPr/>
            </p:nvCxnSpPr>
            <p:spPr bwMode="auto">
              <a:xfrm flipV="1">
                <a:off x="2928402" y="3895963"/>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bwMode="auto">
              <a:xfrm flipV="1">
                <a:off x="8054211" y="3893807"/>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bwMode="auto">
              <a:xfrm flipV="1">
                <a:off x="9081501" y="3893807"/>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2" name="Rectangle 21"/>
            <p:cNvSpPr/>
            <p:nvPr/>
          </p:nvSpPr>
          <p:spPr>
            <a:xfrm>
              <a:off x="2543640" y="3346296"/>
              <a:ext cx="746486" cy="646331"/>
            </a:xfrm>
            <a:prstGeom prst="rect">
              <a:avLst/>
            </a:prstGeom>
          </p:spPr>
          <p:txBody>
            <a:bodyPr wrap="none">
              <a:spAutoFit/>
            </a:bodyPr>
            <a:lstStyle/>
            <a:p>
              <a:pPr algn="ctr"/>
              <a:r>
                <a:rPr lang="en-US" dirty="0">
                  <a:latin typeface="PT Sans" panose="020B0503020203020204" pitchFamily="34" charset="0"/>
                  <a:cs typeface="Arial" panose="020B0604020202020204" pitchFamily="34" charset="0"/>
                </a:rPr>
                <a:t>HW 1</a:t>
              </a:r>
            </a:p>
            <a:p>
              <a:r>
                <a:rPr lang="en-US" dirty="0">
                  <a:latin typeface="PT Sans" panose="020B0503020203020204" pitchFamily="34" charset="0"/>
                  <a:cs typeface="Arial" panose="020B0604020202020204" pitchFamily="34" charset="0"/>
                </a:rPr>
                <a:t> </a:t>
              </a:r>
            </a:p>
          </p:txBody>
        </p:sp>
        <p:sp>
          <p:nvSpPr>
            <p:cNvPr id="23" name="Rectangle 22"/>
            <p:cNvSpPr/>
            <p:nvPr/>
          </p:nvSpPr>
          <p:spPr>
            <a:xfrm>
              <a:off x="8702942" y="3418763"/>
              <a:ext cx="711092" cy="646331"/>
            </a:xfrm>
            <a:prstGeom prst="rect">
              <a:avLst/>
            </a:prstGeom>
          </p:spPr>
          <p:txBody>
            <a:bodyPr wrap="none">
              <a:spAutoFit/>
            </a:bodyPr>
            <a:lstStyle/>
            <a:p>
              <a:pPr algn="ctr"/>
              <a:r>
                <a:rPr lang="en-US" dirty="0">
                  <a:latin typeface="PT Sans" panose="020B0503020203020204" pitchFamily="34" charset="0"/>
                  <a:cs typeface="Arial" panose="020B0604020202020204" pitchFamily="34" charset="0"/>
                </a:rPr>
                <a:t>HW 6</a:t>
              </a:r>
            </a:p>
            <a:p>
              <a:pPr algn="ctr"/>
              <a:r>
                <a:rPr lang="en-US" dirty="0">
                  <a:latin typeface="PT Sans" panose="020B0503020203020204" pitchFamily="34" charset="0"/>
                  <a:cs typeface="Arial" panose="020B0604020202020204" pitchFamily="34" charset="0"/>
                </a:rPr>
                <a:t> </a:t>
              </a:r>
            </a:p>
          </p:txBody>
        </p:sp>
      </p:grpSp>
      <p:cxnSp>
        <p:nvCxnSpPr>
          <p:cNvPr id="6" name="Straight Connector 5">
            <a:extLst>
              <a:ext uri="{FF2B5EF4-FFF2-40B4-BE49-F238E27FC236}">
                <a16:creationId xmlns:a16="http://schemas.microsoft.com/office/drawing/2014/main" id="{E16C756B-2C16-96BF-D998-195E343DA89F}"/>
              </a:ext>
            </a:extLst>
          </p:cNvPr>
          <p:cNvCxnSpPr/>
          <p:nvPr/>
        </p:nvCxnSpPr>
        <p:spPr bwMode="auto">
          <a:xfrm flipV="1">
            <a:off x="3698893" y="3788116"/>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B2D4E4F9-9846-28B5-69F6-CE53A7A4F72E}"/>
              </a:ext>
            </a:extLst>
          </p:cNvPr>
          <p:cNvCxnSpPr/>
          <p:nvPr/>
        </p:nvCxnSpPr>
        <p:spPr bwMode="auto">
          <a:xfrm flipV="1">
            <a:off x="4518088" y="3814181"/>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32F1EC6C-E288-D432-E973-5E1257F56F8B}"/>
              </a:ext>
            </a:extLst>
          </p:cNvPr>
          <p:cNvCxnSpPr/>
          <p:nvPr/>
        </p:nvCxnSpPr>
        <p:spPr bwMode="auto">
          <a:xfrm flipV="1">
            <a:off x="5610628" y="3798278"/>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91AB2AF-DEBA-EF2D-46CC-0DC32FDBDF07}"/>
              </a:ext>
            </a:extLst>
          </p:cNvPr>
          <p:cNvCxnSpPr/>
          <p:nvPr/>
        </p:nvCxnSpPr>
        <p:spPr bwMode="auto">
          <a:xfrm flipV="1">
            <a:off x="6938981" y="3809892"/>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Rectangle 28">
            <a:extLst>
              <a:ext uri="{FF2B5EF4-FFF2-40B4-BE49-F238E27FC236}">
                <a16:creationId xmlns:a16="http://schemas.microsoft.com/office/drawing/2014/main" id="{CCF364DE-6E37-CD55-A7B6-381ED214D486}"/>
              </a:ext>
            </a:extLst>
          </p:cNvPr>
          <p:cNvSpPr/>
          <p:nvPr/>
        </p:nvSpPr>
        <p:spPr>
          <a:xfrm>
            <a:off x="4849042" y="4678697"/>
            <a:ext cx="1523171" cy="369332"/>
          </a:xfrm>
          <a:prstGeom prst="rect">
            <a:avLst/>
          </a:prstGeom>
        </p:spPr>
        <p:txBody>
          <a:bodyPr wrap="square">
            <a:spAutoFit/>
          </a:bodyPr>
          <a:lstStyle/>
          <a:p>
            <a:pPr algn="ctr"/>
            <a:r>
              <a:rPr lang="en-US" dirty="0">
                <a:latin typeface="PT Sans" panose="020B0503020203020204" pitchFamily="34" charset="0"/>
                <a:cs typeface="Arial" panose="020B0604020202020204" pitchFamily="34" charset="0"/>
              </a:rPr>
              <a:t>Mid</a:t>
            </a:r>
          </a:p>
        </p:txBody>
      </p:sp>
      <p:sp>
        <p:nvSpPr>
          <p:cNvPr id="32" name="Rectangle 31">
            <a:extLst>
              <a:ext uri="{FF2B5EF4-FFF2-40B4-BE49-F238E27FC236}">
                <a16:creationId xmlns:a16="http://schemas.microsoft.com/office/drawing/2014/main" id="{4AF63BB7-A662-96A9-A345-C7EDC7945DC6}"/>
              </a:ext>
            </a:extLst>
          </p:cNvPr>
          <p:cNvSpPr/>
          <p:nvPr/>
        </p:nvSpPr>
        <p:spPr>
          <a:xfrm>
            <a:off x="9690842" y="3946350"/>
            <a:ext cx="1550471" cy="369332"/>
          </a:xfrm>
          <a:prstGeom prst="rect">
            <a:avLst/>
          </a:prstGeom>
        </p:spPr>
        <p:txBody>
          <a:bodyPr wrap="square">
            <a:spAutoFit/>
          </a:bodyPr>
          <a:lstStyle/>
          <a:p>
            <a:pPr algn="ctr"/>
            <a:r>
              <a:rPr lang="en-US" dirty="0">
                <a:latin typeface="PT Sans" panose="020B0503020203020204" pitchFamily="34" charset="0"/>
                <a:cs typeface="Arial" panose="020B0604020202020204" pitchFamily="34" charset="0"/>
              </a:rPr>
              <a:t>Final</a:t>
            </a:r>
          </a:p>
        </p:txBody>
      </p:sp>
    </p:spTree>
    <p:extLst>
      <p:ext uri="{BB962C8B-B14F-4D97-AF65-F5344CB8AC3E}">
        <p14:creationId xmlns:p14="http://schemas.microsoft.com/office/powerpoint/2010/main" val="758033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938A-64EE-B432-6E21-136011863911}"/>
              </a:ext>
            </a:extLst>
          </p:cNvPr>
          <p:cNvSpPr>
            <a:spLocks noGrp="1"/>
          </p:cNvSpPr>
          <p:nvPr>
            <p:ph type="title"/>
          </p:nvPr>
        </p:nvSpPr>
        <p:spPr/>
        <p:txBody>
          <a:bodyPr/>
          <a:lstStyle/>
          <a:p>
            <a:r>
              <a:rPr lang="en-US" dirty="0"/>
              <a:t>Course content</a:t>
            </a:r>
          </a:p>
        </p:txBody>
      </p:sp>
      <p:sp>
        <p:nvSpPr>
          <p:cNvPr id="4" name="Slide Number Placeholder 3">
            <a:extLst>
              <a:ext uri="{FF2B5EF4-FFF2-40B4-BE49-F238E27FC236}">
                <a16:creationId xmlns:a16="http://schemas.microsoft.com/office/drawing/2014/main" id="{C3C1D0F7-E05A-07F0-75A6-BEF2E5010E7B}"/>
              </a:ext>
            </a:extLst>
          </p:cNvPr>
          <p:cNvSpPr>
            <a:spLocks noGrp="1"/>
          </p:cNvSpPr>
          <p:nvPr>
            <p:ph type="sldNum" sz="quarter" idx="4"/>
          </p:nvPr>
        </p:nvSpPr>
        <p:spPr/>
        <p:txBody>
          <a:bodyPr/>
          <a:lstStyle/>
          <a:p>
            <a:fld id="{C4929C3B-27DB-4701-9AD5-57958A04CB2E}" type="slidenum">
              <a:rPr lang="en-US" smtClean="0"/>
              <a:pPr/>
              <a:t>41</a:t>
            </a:fld>
            <a:endParaRPr lang="en-US" dirty="0">
              <a:latin typeface="PT Sans" panose="020B0503020203020204" pitchFamily="34" charset="0"/>
            </a:endParaRPr>
          </a:p>
        </p:txBody>
      </p:sp>
      <p:pic>
        <p:nvPicPr>
          <p:cNvPr id="6" name="Picture 5" descr="A white paper with black text&#10;&#10;Description automatically generated">
            <a:extLst>
              <a:ext uri="{FF2B5EF4-FFF2-40B4-BE49-F238E27FC236}">
                <a16:creationId xmlns:a16="http://schemas.microsoft.com/office/drawing/2014/main" id="{BE806103-1C20-95E2-CE13-8EC9C8A2E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624" y="454819"/>
            <a:ext cx="4672176" cy="6220618"/>
          </a:xfrm>
          <a:prstGeom prst="rect">
            <a:avLst/>
          </a:prstGeom>
        </p:spPr>
      </p:pic>
      <p:sp>
        <p:nvSpPr>
          <p:cNvPr id="7" name="Content Placeholder 2">
            <a:extLst>
              <a:ext uri="{FF2B5EF4-FFF2-40B4-BE49-F238E27FC236}">
                <a16:creationId xmlns:a16="http://schemas.microsoft.com/office/drawing/2014/main" id="{7FD1E9A1-FDE4-3A75-7E36-71E8CEA1AA93}"/>
              </a:ext>
            </a:extLst>
          </p:cNvPr>
          <p:cNvSpPr>
            <a:spLocks noGrp="1"/>
          </p:cNvSpPr>
          <p:nvPr>
            <p:ph idx="1"/>
          </p:nvPr>
        </p:nvSpPr>
        <p:spPr>
          <a:xfrm>
            <a:off x="5915770" y="1753898"/>
            <a:ext cx="5858593" cy="4738977"/>
          </a:xfrm>
        </p:spPr>
        <p:txBody>
          <a:bodyPr>
            <a:normAutofit/>
          </a:bodyPr>
          <a:lstStyle/>
          <a:p>
            <a:pPr marL="914400" marR="0">
              <a:lnSpc>
                <a:spcPct val="115000"/>
              </a:lnSpc>
              <a:spcBef>
                <a:spcPts val="0"/>
              </a:spcBef>
              <a:spcAft>
                <a:spcPts val="0"/>
              </a:spcAft>
            </a:pPr>
            <a:r>
              <a:rPr lang="en-US" sz="18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6 </a:t>
            </a:r>
            <a:r>
              <a:rPr lang="en-US" sz="1800" b="1"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homeworks</a:t>
            </a:r>
            <a:r>
              <a:rPr lang="en-US" sz="18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are on 6 modules </a:t>
            </a:r>
          </a:p>
          <a:p>
            <a:pPr marL="1371600" lvl="1">
              <a:lnSpc>
                <a:spcPct val="115000"/>
              </a:lnSpc>
              <a:spcBef>
                <a:spcPts val="0"/>
              </a:spcBef>
            </a:pPr>
            <a:r>
              <a:rPr lang="en-US" sz="1600" b="1" dirty="0">
                <a:solidFill>
                  <a:srgbClr val="000000"/>
                </a:solidFill>
                <a:ea typeface="Calibri" panose="020F0502020204030204" pitchFamily="34" charset="0"/>
                <a:cs typeface="Times New Roman" panose="02020603050405020304" pitchFamily="18" charset="0"/>
              </a:rPr>
              <a:t>Circuits</a:t>
            </a:r>
          </a:p>
          <a:p>
            <a:pPr marL="1371600" lvl="1">
              <a:lnSpc>
                <a:spcPct val="115000"/>
              </a:lnSpc>
              <a:spcBef>
                <a:spcPts val="0"/>
              </a:spcBef>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Devi</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ces</a:t>
            </a:r>
          </a:p>
          <a:p>
            <a:pPr marL="1371600" lvl="1">
              <a:lnSpc>
                <a:spcPct val="115000"/>
              </a:lnSpc>
              <a:spcBef>
                <a:spcPts val="0"/>
              </a:spcBef>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Systems </a:t>
            </a:r>
          </a:p>
          <a:p>
            <a:pPr marL="1371600" lvl="1">
              <a:lnSpc>
                <a:spcPct val="115000"/>
              </a:lnSpc>
              <a:spcBef>
                <a:spcPts val="0"/>
              </a:spcBef>
            </a:pP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Linear algebra </a:t>
            </a:r>
          </a:p>
          <a:p>
            <a:pPr marL="1371600" lvl="1">
              <a:lnSpc>
                <a:spcPct val="115000"/>
              </a:lnSpc>
              <a:spcBef>
                <a:spcPts val="0"/>
              </a:spcBef>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Neural network </a:t>
            </a:r>
          </a:p>
          <a:p>
            <a:pPr marL="1371600" lvl="1">
              <a:lnSpc>
                <a:spcPct val="115000"/>
              </a:lnSpc>
              <a:spcBef>
                <a:spcPts val="0"/>
              </a:spcBef>
            </a:pP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Communication systems</a:t>
            </a:r>
          </a:p>
          <a:p>
            <a:pPr marL="914400">
              <a:lnSpc>
                <a:spcPct val="115000"/>
              </a:lnSpc>
              <a:spcBef>
                <a:spcPts val="0"/>
              </a:spcBef>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Midterm will cover circuits, devices, and biosensing systems </a:t>
            </a:r>
          </a:p>
          <a:p>
            <a:pPr marL="914400">
              <a:lnSpc>
                <a:spcPct val="115000"/>
              </a:lnSpc>
              <a:spcBef>
                <a:spcPts val="0"/>
              </a:spcBef>
            </a:pPr>
            <a:r>
              <a:rPr lang="en-US" sz="18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Final will cover everything. </a:t>
            </a:r>
            <a:endParaRPr lang="en-US" sz="1800" dirty="0">
              <a:solidFill>
                <a:srgbClr val="000000"/>
              </a:solidFill>
              <a:effectLst/>
              <a:latin typeface="Calibri" panose="020F0502020204030204" pitchFamily="34" charset="0"/>
              <a:ea typeface="Calibri" panose="020F0502020204030204" pitchFamily="34" charset="0"/>
            </a:endParaRPr>
          </a:p>
          <a:p>
            <a:endParaRPr lang="en-US" sz="1800" dirty="0"/>
          </a:p>
          <a:p>
            <a:endParaRPr lang="en-US" sz="1800" dirty="0"/>
          </a:p>
        </p:txBody>
      </p:sp>
    </p:spTree>
    <p:extLst>
      <p:ext uri="{BB962C8B-B14F-4D97-AF65-F5344CB8AC3E}">
        <p14:creationId xmlns:p14="http://schemas.microsoft.com/office/powerpoint/2010/main" val="215853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59D-D435-3C1C-5D1E-59204B98C842}"/>
              </a:ext>
            </a:extLst>
          </p:cNvPr>
          <p:cNvSpPr>
            <a:spLocks noGrp="1"/>
          </p:cNvSpPr>
          <p:nvPr>
            <p:ph type="title"/>
          </p:nvPr>
        </p:nvSpPr>
        <p:spPr/>
        <p:txBody>
          <a:bodyPr/>
          <a:lstStyle/>
          <a:p>
            <a:r>
              <a:rPr lang="en-US" dirty="0"/>
              <a:t>Custom demonstration board for EE 105</a:t>
            </a:r>
          </a:p>
        </p:txBody>
      </p:sp>
      <p:sp>
        <p:nvSpPr>
          <p:cNvPr id="4" name="Slide Number Placeholder 3">
            <a:extLst>
              <a:ext uri="{FF2B5EF4-FFF2-40B4-BE49-F238E27FC236}">
                <a16:creationId xmlns:a16="http://schemas.microsoft.com/office/drawing/2014/main" id="{441B0C18-71B6-C6DB-6B04-1528742B0514}"/>
              </a:ext>
            </a:extLst>
          </p:cNvPr>
          <p:cNvSpPr>
            <a:spLocks noGrp="1"/>
          </p:cNvSpPr>
          <p:nvPr>
            <p:ph type="sldNum" sz="quarter" idx="4"/>
          </p:nvPr>
        </p:nvSpPr>
        <p:spPr/>
        <p:txBody>
          <a:bodyPr/>
          <a:lstStyle/>
          <a:p>
            <a:fld id="{C4929C3B-27DB-4701-9AD5-57958A04CB2E}" type="slidenum">
              <a:rPr lang="en-US" smtClean="0"/>
              <a:pPr/>
              <a:t>42</a:t>
            </a:fld>
            <a:endParaRPr lang="en-US" dirty="0">
              <a:latin typeface="PT Sans" panose="020B0503020203020204" pitchFamily="34" charset="0"/>
            </a:endParaRPr>
          </a:p>
        </p:txBody>
      </p:sp>
      <p:pic>
        <p:nvPicPr>
          <p:cNvPr id="5" name="Picture 4" descr="A green circuit board with a black cord&#10;&#10;Description automatically generated">
            <a:extLst>
              <a:ext uri="{FF2B5EF4-FFF2-40B4-BE49-F238E27FC236}">
                <a16:creationId xmlns:a16="http://schemas.microsoft.com/office/drawing/2014/main" id="{CAB4A40E-4FF9-0DAF-EEBB-FBEDA03AB27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8884" t="25272" r="15921" b="5891"/>
          <a:stretch/>
        </p:blipFill>
        <p:spPr>
          <a:xfrm>
            <a:off x="2607444" y="1998141"/>
            <a:ext cx="6768053" cy="3486097"/>
          </a:xfrm>
          <a:prstGeom prst="rect">
            <a:avLst/>
          </a:prstGeom>
        </p:spPr>
      </p:pic>
      <p:sp>
        <p:nvSpPr>
          <p:cNvPr id="6" name="Rectangle 5">
            <a:extLst>
              <a:ext uri="{FF2B5EF4-FFF2-40B4-BE49-F238E27FC236}">
                <a16:creationId xmlns:a16="http://schemas.microsoft.com/office/drawing/2014/main" id="{6B35D510-6C7F-A943-7C71-9A8A7096DEEA}"/>
              </a:ext>
            </a:extLst>
          </p:cNvPr>
          <p:cNvSpPr/>
          <p:nvPr/>
        </p:nvSpPr>
        <p:spPr>
          <a:xfrm>
            <a:off x="228336" y="1137431"/>
            <a:ext cx="2313432" cy="5207508"/>
          </a:xfrm>
          <a:prstGeom prst="rect">
            <a:avLst/>
          </a:prstGeom>
          <a:solidFill>
            <a:schemeClr val="accent1">
              <a:alpha val="1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10EFE84-6120-CDE0-3121-C7B264FFF8AC}"/>
              </a:ext>
            </a:extLst>
          </p:cNvPr>
          <p:cNvSpPr txBox="1"/>
          <p:nvPr/>
        </p:nvSpPr>
        <p:spPr>
          <a:xfrm>
            <a:off x="228336" y="1294997"/>
            <a:ext cx="2313432"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Circuits</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Voltage dividers</a:t>
            </a:r>
          </a:p>
        </p:txBody>
      </p:sp>
      <p:cxnSp>
        <p:nvCxnSpPr>
          <p:cNvPr id="13" name="Straight Connector 12">
            <a:extLst>
              <a:ext uri="{FF2B5EF4-FFF2-40B4-BE49-F238E27FC236}">
                <a16:creationId xmlns:a16="http://schemas.microsoft.com/office/drawing/2014/main" id="{88D23AD9-E55B-F23B-F94A-86447A35FBC1}"/>
              </a:ext>
            </a:extLst>
          </p:cNvPr>
          <p:cNvCxnSpPr>
            <a:cxnSpLocks/>
          </p:cNvCxnSpPr>
          <p:nvPr/>
        </p:nvCxnSpPr>
        <p:spPr>
          <a:xfrm>
            <a:off x="2541767" y="1288736"/>
            <a:ext cx="695800" cy="1263469"/>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FDD811F-0139-8A6F-EDB0-E17E7D8CAB5B}"/>
              </a:ext>
            </a:extLst>
          </p:cNvPr>
          <p:cNvSpPr/>
          <p:nvPr/>
        </p:nvSpPr>
        <p:spPr>
          <a:xfrm>
            <a:off x="3006555" y="5293503"/>
            <a:ext cx="1987227" cy="532764"/>
          </a:xfrm>
          <a:prstGeom prst="rect">
            <a:avLst/>
          </a:prstGeom>
          <a:solidFill>
            <a:schemeClr val="accent1">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F9FBFF1-BEA8-FEA8-D9CD-0BB4865A721A}"/>
              </a:ext>
            </a:extLst>
          </p:cNvPr>
          <p:cNvSpPr txBox="1"/>
          <p:nvPr/>
        </p:nvSpPr>
        <p:spPr>
          <a:xfrm>
            <a:off x="2887187" y="5375219"/>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1: Circuits</a:t>
            </a:r>
          </a:p>
        </p:txBody>
      </p:sp>
      <p:sp>
        <p:nvSpPr>
          <p:cNvPr id="16" name="Rectangle 15">
            <a:extLst>
              <a:ext uri="{FF2B5EF4-FFF2-40B4-BE49-F238E27FC236}">
                <a16:creationId xmlns:a16="http://schemas.microsoft.com/office/drawing/2014/main" id="{4E4F832D-478C-901B-1446-EA0D5E3DF99D}"/>
              </a:ext>
            </a:extLst>
          </p:cNvPr>
          <p:cNvSpPr/>
          <p:nvPr/>
        </p:nvSpPr>
        <p:spPr>
          <a:xfrm>
            <a:off x="9185522" y="1137431"/>
            <a:ext cx="2313432" cy="1610196"/>
          </a:xfrm>
          <a:prstGeom prst="rect">
            <a:avLst/>
          </a:prstGeom>
          <a:solidFill>
            <a:schemeClr val="accent2">
              <a:alpha val="1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67F86A5-1A5F-4F44-48C8-64BEE40B857F}"/>
              </a:ext>
            </a:extLst>
          </p:cNvPr>
          <p:cNvSpPr txBox="1"/>
          <p:nvPr/>
        </p:nvSpPr>
        <p:spPr>
          <a:xfrm>
            <a:off x="9185522" y="1137435"/>
            <a:ext cx="2313432"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Electronic devices </a:t>
            </a:r>
          </a:p>
          <a:p>
            <a:pPr algn="ctr"/>
            <a:r>
              <a:rPr lang="en-US" dirty="0">
                <a:latin typeface="Arial" panose="020B0604020202020204" pitchFamily="34" charset="0"/>
                <a:cs typeface="Arial" panose="020B0604020202020204" pitchFamily="34" charset="0"/>
              </a:rPr>
              <a:t>Diodes</a:t>
            </a:r>
          </a:p>
          <a:p>
            <a:pPr algn="ctr"/>
            <a:r>
              <a:rPr lang="en-US" dirty="0">
                <a:latin typeface="Arial" panose="020B0604020202020204" pitchFamily="34" charset="0"/>
                <a:cs typeface="Arial" panose="020B0604020202020204" pitchFamily="34" charset="0"/>
              </a:rPr>
              <a:t>Transistors</a:t>
            </a:r>
          </a:p>
        </p:txBody>
      </p:sp>
      <p:sp>
        <p:nvSpPr>
          <p:cNvPr id="19" name="Rectangle 18">
            <a:extLst>
              <a:ext uri="{FF2B5EF4-FFF2-40B4-BE49-F238E27FC236}">
                <a16:creationId xmlns:a16="http://schemas.microsoft.com/office/drawing/2014/main" id="{5CAFABD7-6E26-A14F-7DA0-56418CC16AFD}"/>
              </a:ext>
            </a:extLst>
          </p:cNvPr>
          <p:cNvSpPr/>
          <p:nvPr/>
        </p:nvSpPr>
        <p:spPr>
          <a:xfrm>
            <a:off x="6641118" y="1870479"/>
            <a:ext cx="1987227" cy="532764"/>
          </a:xfrm>
          <a:prstGeom prst="rect">
            <a:avLst/>
          </a:prstGeom>
          <a:solidFill>
            <a:schemeClr val="accent2">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CE57EFC-12AA-7A4D-4468-81A77289E274}"/>
              </a:ext>
            </a:extLst>
          </p:cNvPr>
          <p:cNvSpPr txBox="1"/>
          <p:nvPr/>
        </p:nvSpPr>
        <p:spPr>
          <a:xfrm>
            <a:off x="6521750" y="1952195"/>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2: Devices</a:t>
            </a:r>
          </a:p>
        </p:txBody>
      </p:sp>
      <p:sp>
        <p:nvSpPr>
          <p:cNvPr id="22" name="Rectangle 21">
            <a:extLst>
              <a:ext uri="{FF2B5EF4-FFF2-40B4-BE49-F238E27FC236}">
                <a16:creationId xmlns:a16="http://schemas.microsoft.com/office/drawing/2014/main" id="{04B5FA3A-4A7F-5C36-6B7C-C25D269F5414}"/>
              </a:ext>
            </a:extLst>
          </p:cNvPr>
          <p:cNvSpPr/>
          <p:nvPr/>
        </p:nvSpPr>
        <p:spPr>
          <a:xfrm>
            <a:off x="8005629" y="4098476"/>
            <a:ext cx="1987227" cy="532764"/>
          </a:xfrm>
          <a:prstGeom prst="rect">
            <a:avLst/>
          </a:prstGeom>
          <a:solidFill>
            <a:srgbClr val="00B050">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71BC28D-C0CF-4E72-627A-0731FB30456D}"/>
              </a:ext>
            </a:extLst>
          </p:cNvPr>
          <p:cNvSpPr txBox="1"/>
          <p:nvPr/>
        </p:nvSpPr>
        <p:spPr>
          <a:xfrm>
            <a:off x="7841831" y="4180192"/>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3: Systems</a:t>
            </a:r>
          </a:p>
        </p:txBody>
      </p:sp>
      <p:cxnSp>
        <p:nvCxnSpPr>
          <p:cNvPr id="24" name="Straight Connector 23">
            <a:extLst>
              <a:ext uri="{FF2B5EF4-FFF2-40B4-BE49-F238E27FC236}">
                <a16:creationId xmlns:a16="http://schemas.microsoft.com/office/drawing/2014/main" id="{FCF3FFAA-EA65-12C7-02FC-B7F048C2CB5B}"/>
              </a:ext>
            </a:extLst>
          </p:cNvPr>
          <p:cNvCxnSpPr>
            <a:stCxn id="17" idx="1"/>
          </p:cNvCxnSpPr>
          <p:nvPr/>
        </p:nvCxnSpPr>
        <p:spPr>
          <a:xfrm flipH="1">
            <a:off x="8628345" y="1599100"/>
            <a:ext cx="557177" cy="271379"/>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869518F7-660C-872C-41FD-8377DFD64AF0}"/>
              </a:ext>
            </a:extLst>
          </p:cNvPr>
          <p:cNvSpPr/>
          <p:nvPr/>
        </p:nvSpPr>
        <p:spPr>
          <a:xfrm>
            <a:off x="9185522" y="2869477"/>
            <a:ext cx="2313432" cy="1610196"/>
          </a:xfrm>
          <a:prstGeom prst="rect">
            <a:avLst/>
          </a:prstGeom>
          <a:solidFill>
            <a:srgbClr val="00B05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8CCC8CA-2184-5768-7498-345437EFE4E0}"/>
              </a:ext>
            </a:extLst>
          </p:cNvPr>
          <p:cNvSpPr txBox="1"/>
          <p:nvPr/>
        </p:nvSpPr>
        <p:spPr>
          <a:xfrm>
            <a:off x="9185522" y="2869481"/>
            <a:ext cx="2313432" cy="1754326"/>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Electronic systems</a:t>
            </a:r>
          </a:p>
          <a:p>
            <a:pPr algn="ctr"/>
            <a:r>
              <a:rPr lang="en-US" dirty="0">
                <a:latin typeface="Arial" panose="020B0604020202020204" pitchFamily="34" charset="0"/>
                <a:cs typeface="Arial" panose="020B0604020202020204" pitchFamily="34" charset="0"/>
              </a:rPr>
              <a:t>Optical communication system</a:t>
            </a:r>
          </a:p>
          <a:p>
            <a:pPr algn="ctr"/>
            <a:r>
              <a:rPr lang="en-US" dirty="0">
                <a:latin typeface="Arial" panose="020B0604020202020204" pitchFamily="34" charset="0"/>
                <a:cs typeface="Arial" panose="020B0604020202020204" pitchFamily="34" charset="0"/>
              </a:rPr>
              <a:t>Oximeter</a:t>
            </a:r>
          </a:p>
          <a:p>
            <a:pPr algn="ctr"/>
            <a:endParaRPr lang="en-US"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64158F62-66EE-C249-F8FD-80D5116C8C0B}"/>
              </a:ext>
            </a:extLst>
          </p:cNvPr>
          <p:cNvCxnSpPr>
            <a:stCxn id="26" idx="1"/>
          </p:cNvCxnSpPr>
          <p:nvPr/>
        </p:nvCxnSpPr>
        <p:spPr>
          <a:xfrm flipH="1" flipV="1">
            <a:off x="8715600" y="3369636"/>
            <a:ext cx="469922" cy="377008"/>
          </a:xfrm>
          <a:prstGeom prst="line">
            <a:avLst/>
          </a:prstGeom>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D976BF60-DE7C-8E2D-F364-4C95EE18E4D5}"/>
              </a:ext>
            </a:extLst>
          </p:cNvPr>
          <p:cNvSpPr/>
          <p:nvPr/>
        </p:nvSpPr>
        <p:spPr>
          <a:xfrm>
            <a:off x="6745113" y="5293503"/>
            <a:ext cx="1987227" cy="532764"/>
          </a:xfrm>
          <a:prstGeom prst="rect">
            <a:avLst/>
          </a:prstGeom>
          <a:solidFill>
            <a:srgbClr val="C00000">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2719EFF0-95C5-5E45-0EC2-E33B0F6375F9}"/>
              </a:ext>
            </a:extLst>
          </p:cNvPr>
          <p:cNvSpPr txBox="1"/>
          <p:nvPr/>
        </p:nvSpPr>
        <p:spPr>
          <a:xfrm>
            <a:off x="6654740" y="5368657"/>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4: TinyML</a:t>
            </a:r>
          </a:p>
        </p:txBody>
      </p:sp>
      <p:pic>
        <p:nvPicPr>
          <p:cNvPr id="32" name="Picture 31" descr="A close-up of a device&#10;&#10;Description automatically generated">
            <a:extLst>
              <a:ext uri="{FF2B5EF4-FFF2-40B4-BE49-F238E27FC236}">
                <a16:creationId xmlns:a16="http://schemas.microsoft.com/office/drawing/2014/main" id="{AD2889A9-485A-5EFA-3E5A-6AD6DD411A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7329" y="5024011"/>
            <a:ext cx="1489818" cy="886442"/>
          </a:xfrm>
          <a:prstGeom prst="rect">
            <a:avLst/>
          </a:prstGeom>
        </p:spPr>
      </p:pic>
      <p:sp>
        <p:nvSpPr>
          <p:cNvPr id="33" name="Rectangle 32">
            <a:extLst>
              <a:ext uri="{FF2B5EF4-FFF2-40B4-BE49-F238E27FC236}">
                <a16:creationId xmlns:a16="http://schemas.microsoft.com/office/drawing/2014/main" id="{99C4C946-0D83-5F36-292B-F29780E22ABA}"/>
              </a:ext>
            </a:extLst>
          </p:cNvPr>
          <p:cNvSpPr/>
          <p:nvPr/>
        </p:nvSpPr>
        <p:spPr>
          <a:xfrm>
            <a:off x="9185522" y="4646426"/>
            <a:ext cx="2313432" cy="1418166"/>
          </a:xfrm>
          <a:prstGeom prst="rect">
            <a:avLst/>
          </a:prstGeom>
          <a:solidFill>
            <a:srgbClr val="C0000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C4A035EF-D36B-8603-18D7-825D1F941A50}"/>
              </a:ext>
            </a:extLst>
          </p:cNvPr>
          <p:cNvSpPr txBox="1"/>
          <p:nvPr/>
        </p:nvSpPr>
        <p:spPr>
          <a:xfrm>
            <a:off x="9247743" y="4575848"/>
            <a:ext cx="231343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Machine vision</a:t>
            </a:r>
          </a:p>
        </p:txBody>
      </p:sp>
      <p:cxnSp>
        <p:nvCxnSpPr>
          <p:cNvPr id="35" name="Straight Connector 34">
            <a:extLst>
              <a:ext uri="{FF2B5EF4-FFF2-40B4-BE49-F238E27FC236}">
                <a16:creationId xmlns:a16="http://schemas.microsoft.com/office/drawing/2014/main" id="{89D53D41-1971-AA1F-FC87-3573C4A71756}"/>
              </a:ext>
            </a:extLst>
          </p:cNvPr>
          <p:cNvCxnSpPr>
            <a:cxnSpLocks/>
          </p:cNvCxnSpPr>
          <p:nvPr/>
        </p:nvCxnSpPr>
        <p:spPr>
          <a:xfrm flipH="1">
            <a:off x="8712486" y="4881678"/>
            <a:ext cx="535257" cy="599741"/>
          </a:xfrm>
          <a:prstGeom prst="line">
            <a:avLst/>
          </a:prstGeom>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217D502-B10E-AD36-BB73-723961B7267E}"/>
              </a:ext>
            </a:extLst>
          </p:cNvPr>
          <p:cNvSpPr txBox="1"/>
          <p:nvPr/>
        </p:nvSpPr>
        <p:spPr>
          <a:xfrm>
            <a:off x="5470830" y="2699461"/>
            <a:ext cx="1050920"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Arduino</a:t>
            </a:r>
          </a:p>
        </p:txBody>
      </p:sp>
      <p:sp>
        <p:nvSpPr>
          <p:cNvPr id="37" name="TextBox 36">
            <a:extLst>
              <a:ext uri="{FF2B5EF4-FFF2-40B4-BE49-F238E27FC236}">
                <a16:creationId xmlns:a16="http://schemas.microsoft.com/office/drawing/2014/main" id="{3042297A-F35A-9029-5B3E-F4AC8CB7E995}"/>
              </a:ext>
            </a:extLst>
          </p:cNvPr>
          <p:cNvSpPr txBox="1"/>
          <p:nvPr/>
        </p:nvSpPr>
        <p:spPr>
          <a:xfrm>
            <a:off x="4692707" y="1225036"/>
            <a:ext cx="231343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Arduino Nano 33 BLE</a:t>
            </a:r>
          </a:p>
        </p:txBody>
      </p:sp>
    </p:spTree>
    <p:extLst>
      <p:ext uri="{BB962C8B-B14F-4D97-AF65-F5344CB8AC3E}">
        <p14:creationId xmlns:p14="http://schemas.microsoft.com/office/powerpoint/2010/main" val="808082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73E9-6DCD-F8B4-7A17-71F2BEC62C8E}"/>
              </a:ext>
            </a:extLst>
          </p:cNvPr>
          <p:cNvSpPr>
            <a:spLocks noGrp="1"/>
          </p:cNvSpPr>
          <p:nvPr>
            <p:ph type="title"/>
          </p:nvPr>
        </p:nvSpPr>
        <p:spPr/>
        <p:txBody>
          <a:bodyPr/>
          <a:lstStyle/>
          <a:p>
            <a:r>
              <a:rPr lang="en-US" dirty="0"/>
              <a:t>Module 1 on circuits – demo resistive touchscreen </a:t>
            </a:r>
          </a:p>
        </p:txBody>
      </p:sp>
      <p:sp>
        <p:nvSpPr>
          <p:cNvPr id="4" name="Slide Number Placeholder 3">
            <a:extLst>
              <a:ext uri="{FF2B5EF4-FFF2-40B4-BE49-F238E27FC236}">
                <a16:creationId xmlns:a16="http://schemas.microsoft.com/office/drawing/2014/main" id="{EE18D42E-1D83-2346-9B62-68EF67061BDF}"/>
              </a:ext>
            </a:extLst>
          </p:cNvPr>
          <p:cNvSpPr>
            <a:spLocks noGrp="1"/>
          </p:cNvSpPr>
          <p:nvPr>
            <p:ph type="sldNum" sz="quarter" idx="4"/>
          </p:nvPr>
        </p:nvSpPr>
        <p:spPr/>
        <p:txBody>
          <a:bodyPr/>
          <a:lstStyle/>
          <a:p>
            <a:fld id="{C4929C3B-27DB-4701-9AD5-57958A04CB2E}" type="slidenum">
              <a:rPr lang="en-US" smtClean="0"/>
              <a:pPr/>
              <a:t>43</a:t>
            </a:fld>
            <a:endParaRPr lang="en-US" dirty="0">
              <a:latin typeface="PT Sans" panose="020B0503020203020204" pitchFamily="34" charset="0"/>
            </a:endParaRPr>
          </a:p>
        </p:txBody>
      </p:sp>
      <p:pic>
        <p:nvPicPr>
          <p:cNvPr id="6" name="Picture 5">
            <a:extLst>
              <a:ext uri="{FF2B5EF4-FFF2-40B4-BE49-F238E27FC236}">
                <a16:creationId xmlns:a16="http://schemas.microsoft.com/office/drawing/2014/main" id="{8489002C-2568-E674-C335-5B1A2E1B8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319" y="4766964"/>
            <a:ext cx="7477601" cy="806902"/>
          </a:xfrm>
          <a:prstGeom prst="rect">
            <a:avLst/>
          </a:prstGeom>
        </p:spPr>
      </p:pic>
      <p:pic>
        <p:nvPicPr>
          <p:cNvPr id="3" name="Picture 2" descr="A green circuit board with a black cord&#10;&#10;Description automatically generated">
            <a:extLst>
              <a:ext uri="{FF2B5EF4-FFF2-40B4-BE49-F238E27FC236}">
                <a16:creationId xmlns:a16="http://schemas.microsoft.com/office/drawing/2014/main" id="{3549AC3F-7E7D-CD94-1A4D-FC2C4B9E14E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2512" t="29936" r="68405" b="35366"/>
          <a:stretch/>
        </p:blipFill>
        <p:spPr>
          <a:xfrm>
            <a:off x="3339547" y="687630"/>
            <a:ext cx="3660334" cy="3745065"/>
          </a:xfrm>
          <a:prstGeom prst="rect">
            <a:avLst/>
          </a:prstGeom>
        </p:spPr>
      </p:pic>
      <p:sp>
        <p:nvSpPr>
          <p:cNvPr id="5" name="Content Placeholder 2">
            <a:extLst>
              <a:ext uri="{FF2B5EF4-FFF2-40B4-BE49-F238E27FC236}">
                <a16:creationId xmlns:a16="http://schemas.microsoft.com/office/drawing/2014/main" id="{2EFBD93F-9EC7-E002-BF8D-38E7C0973264}"/>
              </a:ext>
            </a:extLst>
          </p:cNvPr>
          <p:cNvSpPr>
            <a:spLocks noGrp="1"/>
          </p:cNvSpPr>
          <p:nvPr>
            <p:ph idx="1"/>
          </p:nvPr>
        </p:nvSpPr>
        <p:spPr>
          <a:xfrm>
            <a:off x="2540080" y="6081175"/>
            <a:ext cx="7305114" cy="584200"/>
          </a:xfrm>
        </p:spPr>
        <p:txBody>
          <a:bodyPr>
            <a:normAutofit/>
          </a:bodyPr>
          <a:lstStyle/>
          <a:p>
            <a:pPr marL="0" indent="0">
              <a:buNone/>
            </a:pPr>
            <a:r>
              <a:rPr lang="en-US" sz="2400" dirty="0"/>
              <a:t>Finds the pressed button location automatically</a:t>
            </a:r>
          </a:p>
        </p:txBody>
      </p:sp>
    </p:spTree>
    <p:extLst>
      <p:ext uri="{BB962C8B-B14F-4D97-AF65-F5344CB8AC3E}">
        <p14:creationId xmlns:p14="http://schemas.microsoft.com/office/powerpoint/2010/main" val="3058948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D932-DFD0-52F4-7B05-9911579741EF}"/>
              </a:ext>
            </a:extLst>
          </p:cNvPr>
          <p:cNvSpPr>
            <a:spLocks noGrp="1"/>
          </p:cNvSpPr>
          <p:nvPr>
            <p:ph type="title"/>
          </p:nvPr>
        </p:nvSpPr>
        <p:spPr/>
        <p:txBody>
          <a:bodyPr/>
          <a:lstStyle/>
          <a:p>
            <a:r>
              <a:rPr lang="en-US" dirty="0"/>
              <a:t>Module 2: diodes and transistors</a:t>
            </a:r>
          </a:p>
        </p:txBody>
      </p:sp>
      <p:sp>
        <p:nvSpPr>
          <p:cNvPr id="4" name="Slide Number Placeholder 3">
            <a:extLst>
              <a:ext uri="{FF2B5EF4-FFF2-40B4-BE49-F238E27FC236}">
                <a16:creationId xmlns:a16="http://schemas.microsoft.com/office/drawing/2014/main" id="{FA77BBAF-E713-A911-2A3F-2BCDD66B408D}"/>
              </a:ext>
            </a:extLst>
          </p:cNvPr>
          <p:cNvSpPr>
            <a:spLocks noGrp="1"/>
          </p:cNvSpPr>
          <p:nvPr>
            <p:ph type="sldNum" sz="quarter" idx="4"/>
          </p:nvPr>
        </p:nvSpPr>
        <p:spPr/>
        <p:txBody>
          <a:bodyPr/>
          <a:lstStyle/>
          <a:p>
            <a:fld id="{C4929C3B-27DB-4701-9AD5-57958A04CB2E}" type="slidenum">
              <a:rPr lang="en-US" smtClean="0"/>
              <a:pPr/>
              <a:t>44</a:t>
            </a:fld>
            <a:endParaRPr lang="en-US" dirty="0">
              <a:latin typeface="PT Sans" panose="020B0503020203020204" pitchFamily="34" charset="0"/>
            </a:endParaRPr>
          </a:p>
        </p:txBody>
      </p:sp>
      <p:pic>
        <p:nvPicPr>
          <p:cNvPr id="8" name="Picture 7" descr="A screenshot of a graph&#10;&#10;Description automatically generated">
            <a:extLst>
              <a:ext uri="{FF2B5EF4-FFF2-40B4-BE49-F238E27FC236}">
                <a16:creationId xmlns:a16="http://schemas.microsoft.com/office/drawing/2014/main" id="{E8EC3747-31ED-F96E-0B6E-9DC370DE4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64" y="1131404"/>
            <a:ext cx="7582434" cy="4881437"/>
          </a:xfrm>
          <a:prstGeom prst="rect">
            <a:avLst/>
          </a:prstGeom>
        </p:spPr>
      </p:pic>
      <p:sp>
        <p:nvSpPr>
          <p:cNvPr id="3" name="Content Placeholder 2">
            <a:extLst>
              <a:ext uri="{FF2B5EF4-FFF2-40B4-BE49-F238E27FC236}">
                <a16:creationId xmlns:a16="http://schemas.microsoft.com/office/drawing/2014/main" id="{47F80D55-4453-655A-1555-8EDB7F534759}"/>
              </a:ext>
            </a:extLst>
          </p:cNvPr>
          <p:cNvSpPr>
            <a:spLocks noGrp="1"/>
          </p:cNvSpPr>
          <p:nvPr>
            <p:ph idx="1"/>
          </p:nvPr>
        </p:nvSpPr>
        <p:spPr>
          <a:xfrm>
            <a:off x="8621271" y="2672838"/>
            <a:ext cx="2830665" cy="1798568"/>
          </a:xfrm>
        </p:spPr>
        <p:txBody>
          <a:bodyPr>
            <a:normAutofit/>
          </a:bodyPr>
          <a:lstStyle/>
          <a:p>
            <a:pPr marL="0" indent="0">
              <a:buNone/>
            </a:pPr>
            <a:r>
              <a:rPr lang="en-US" sz="2400" dirty="0"/>
              <a:t>Characterize semiconductor diode – how do they work</a:t>
            </a:r>
          </a:p>
        </p:txBody>
      </p:sp>
    </p:spTree>
    <p:extLst>
      <p:ext uri="{BB962C8B-B14F-4D97-AF65-F5344CB8AC3E}">
        <p14:creationId xmlns:p14="http://schemas.microsoft.com/office/powerpoint/2010/main" val="3716706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B93F69-8832-D758-91C8-665B217F92FF}"/>
              </a:ext>
            </a:extLst>
          </p:cNvPr>
          <p:cNvSpPr>
            <a:spLocks noGrp="1"/>
          </p:cNvSpPr>
          <p:nvPr>
            <p:ph type="sldNum" sz="quarter" idx="4"/>
          </p:nvPr>
        </p:nvSpPr>
        <p:spPr/>
        <p:txBody>
          <a:bodyPr/>
          <a:lstStyle/>
          <a:p>
            <a:fld id="{C4929C3B-27DB-4701-9AD5-57958A04CB2E}" type="slidenum">
              <a:rPr lang="en-US" smtClean="0"/>
              <a:pPr/>
              <a:t>45</a:t>
            </a:fld>
            <a:endParaRPr lang="en-US" dirty="0">
              <a:latin typeface="PT Sans" panose="020B0503020203020204" pitchFamily="34" charset="0"/>
            </a:endParaRPr>
          </a:p>
        </p:txBody>
      </p:sp>
      <p:pic>
        <p:nvPicPr>
          <p:cNvPr id="6" name="Picture 5" descr="A graph on a white background&#10;&#10;Description automatically generated">
            <a:extLst>
              <a:ext uri="{FF2B5EF4-FFF2-40B4-BE49-F238E27FC236}">
                <a16:creationId xmlns:a16="http://schemas.microsoft.com/office/drawing/2014/main" id="{0EB7DA65-2AE7-FCC9-95D5-BF12448E2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629" y="1852987"/>
            <a:ext cx="5944115" cy="3772227"/>
          </a:xfrm>
          <a:prstGeom prst="rect">
            <a:avLst/>
          </a:prstGeom>
        </p:spPr>
      </p:pic>
      <p:sp>
        <p:nvSpPr>
          <p:cNvPr id="3" name="Title 1">
            <a:extLst>
              <a:ext uri="{FF2B5EF4-FFF2-40B4-BE49-F238E27FC236}">
                <a16:creationId xmlns:a16="http://schemas.microsoft.com/office/drawing/2014/main" id="{23026353-FA5D-E4A2-D5B4-FA6F3B68C037}"/>
              </a:ext>
            </a:extLst>
          </p:cNvPr>
          <p:cNvSpPr>
            <a:spLocks noGrp="1"/>
          </p:cNvSpPr>
          <p:nvPr>
            <p:ph type="title"/>
          </p:nvPr>
        </p:nvSpPr>
        <p:spPr>
          <a:xfrm>
            <a:off x="0" y="0"/>
            <a:ext cx="10515600" cy="584200"/>
          </a:xfrm>
        </p:spPr>
        <p:txBody>
          <a:bodyPr/>
          <a:lstStyle/>
          <a:p>
            <a:r>
              <a:rPr lang="en-US" dirty="0"/>
              <a:t>Module 2: diodes and transistors</a:t>
            </a:r>
          </a:p>
        </p:txBody>
      </p:sp>
      <p:sp>
        <p:nvSpPr>
          <p:cNvPr id="5" name="Content Placeholder 2">
            <a:extLst>
              <a:ext uri="{FF2B5EF4-FFF2-40B4-BE49-F238E27FC236}">
                <a16:creationId xmlns:a16="http://schemas.microsoft.com/office/drawing/2014/main" id="{2674FFA9-34F0-0077-973D-E30FA802E1B0}"/>
              </a:ext>
            </a:extLst>
          </p:cNvPr>
          <p:cNvSpPr>
            <a:spLocks noGrp="1"/>
          </p:cNvSpPr>
          <p:nvPr>
            <p:ph idx="1"/>
          </p:nvPr>
        </p:nvSpPr>
        <p:spPr>
          <a:xfrm>
            <a:off x="8231657" y="1488093"/>
            <a:ext cx="2830665" cy="1798568"/>
          </a:xfrm>
        </p:spPr>
        <p:txBody>
          <a:bodyPr>
            <a:normAutofit/>
          </a:bodyPr>
          <a:lstStyle/>
          <a:p>
            <a:pPr marL="0" indent="0">
              <a:buNone/>
            </a:pPr>
            <a:r>
              <a:rPr lang="en-US" sz="2400" dirty="0"/>
              <a:t>Characterize semiconductor transistors – how do they work</a:t>
            </a:r>
          </a:p>
        </p:txBody>
      </p:sp>
      <p:sp>
        <p:nvSpPr>
          <p:cNvPr id="7" name="Content Placeholder 2">
            <a:extLst>
              <a:ext uri="{FF2B5EF4-FFF2-40B4-BE49-F238E27FC236}">
                <a16:creationId xmlns:a16="http://schemas.microsoft.com/office/drawing/2014/main" id="{4828C74C-142D-6E63-877C-62706CCD52B5}"/>
              </a:ext>
            </a:extLst>
          </p:cNvPr>
          <p:cNvSpPr txBox="1">
            <a:spLocks/>
          </p:cNvSpPr>
          <p:nvPr/>
        </p:nvSpPr>
        <p:spPr>
          <a:xfrm>
            <a:off x="1951451" y="3182590"/>
            <a:ext cx="2830665" cy="1798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through the transistors</a:t>
            </a:r>
          </a:p>
        </p:txBody>
      </p:sp>
      <p:cxnSp>
        <p:nvCxnSpPr>
          <p:cNvPr id="9" name="Straight Arrow Connector 8">
            <a:extLst>
              <a:ext uri="{FF2B5EF4-FFF2-40B4-BE49-F238E27FC236}">
                <a16:creationId xmlns:a16="http://schemas.microsoft.com/office/drawing/2014/main" id="{97F64400-FA72-BD65-CF40-98B10F34B252}"/>
              </a:ext>
            </a:extLst>
          </p:cNvPr>
          <p:cNvCxnSpPr>
            <a:cxnSpLocks/>
          </p:cNvCxnSpPr>
          <p:nvPr/>
        </p:nvCxnSpPr>
        <p:spPr>
          <a:xfrm flipH="1">
            <a:off x="2417789" y="3904090"/>
            <a:ext cx="301557" cy="31805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Content Placeholder 2">
            <a:extLst>
              <a:ext uri="{FF2B5EF4-FFF2-40B4-BE49-F238E27FC236}">
                <a16:creationId xmlns:a16="http://schemas.microsoft.com/office/drawing/2014/main" id="{A984DE23-EC32-34D9-42C7-5A0582FF4DDB}"/>
              </a:ext>
            </a:extLst>
          </p:cNvPr>
          <p:cNvSpPr txBox="1">
            <a:spLocks/>
          </p:cNvSpPr>
          <p:nvPr/>
        </p:nvSpPr>
        <p:spPr>
          <a:xfrm>
            <a:off x="7409884" y="3826646"/>
            <a:ext cx="2830665" cy="1798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Increasing gate voltage / opening faucet in the water analogy</a:t>
            </a:r>
          </a:p>
        </p:txBody>
      </p:sp>
      <p:cxnSp>
        <p:nvCxnSpPr>
          <p:cNvPr id="12" name="Straight Arrow Connector 11">
            <a:extLst>
              <a:ext uri="{FF2B5EF4-FFF2-40B4-BE49-F238E27FC236}">
                <a16:creationId xmlns:a16="http://schemas.microsoft.com/office/drawing/2014/main" id="{C688453B-FD6D-8920-EA85-1380FE4EA41C}"/>
              </a:ext>
            </a:extLst>
          </p:cNvPr>
          <p:cNvCxnSpPr>
            <a:cxnSpLocks/>
          </p:cNvCxnSpPr>
          <p:nvPr/>
        </p:nvCxnSpPr>
        <p:spPr>
          <a:xfrm flipH="1">
            <a:off x="5214555" y="3967701"/>
            <a:ext cx="1945189" cy="7874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B0EA1C1-EB06-0BCD-6885-171D0F07FFC2}"/>
              </a:ext>
            </a:extLst>
          </p:cNvPr>
          <p:cNvCxnSpPr>
            <a:cxnSpLocks/>
          </p:cNvCxnSpPr>
          <p:nvPr/>
        </p:nvCxnSpPr>
        <p:spPr>
          <a:xfrm flipH="1" flipV="1">
            <a:off x="5677056" y="3372682"/>
            <a:ext cx="1482688" cy="59501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BB14DFC6-33AA-8526-9224-A7A4CE798DEB}"/>
              </a:ext>
            </a:extLst>
          </p:cNvPr>
          <p:cNvCxnSpPr>
            <a:cxnSpLocks/>
          </p:cNvCxnSpPr>
          <p:nvPr/>
        </p:nvCxnSpPr>
        <p:spPr>
          <a:xfrm flipH="1" flipV="1">
            <a:off x="6220652" y="2833981"/>
            <a:ext cx="939092" cy="113372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B181C90C-C313-60AE-289B-9B26D44F497A}"/>
              </a:ext>
            </a:extLst>
          </p:cNvPr>
          <p:cNvCxnSpPr>
            <a:cxnSpLocks/>
          </p:cNvCxnSpPr>
          <p:nvPr/>
        </p:nvCxnSpPr>
        <p:spPr>
          <a:xfrm flipH="1" flipV="1">
            <a:off x="6756608" y="2755233"/>
            <a:ext cx="403136" cy="121246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52546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69C7-B86F-F153-14F3-DCBF6C5518A2}"/>
              </a:ext>
            </a:extLst>
          </p:cNvPr>
          <p:cNvSpPr>
            <a:spLocks noGrp="1"/>
          </p:cNvSpPr>
          <p:nvPr>
            <p:ph type="title"/>
          </p:nvPr>
        </p:nvSpPr>
        <p:spPr/>
        <p:txBody>
          <a:bodyPr/>
          <a:lstStyle/>
          <a:p>
            <a:r>
              <a:rPr lang="en-US" dirty="0"/>
              <a:t>Module 3: optical communication </a:t>
            </a:r>
          </a:p>
        </p:txBody>
      </p:sp>
      <p:sp>
        <p:nvSpPr>
          <p:cNvPr id="4" name="Slide Number Placeholder 3">
            <a:extLst>
              <a:ext uri="{FF2B5EF4-FFF2-40B4-BE49-F238E27FC236}">
                <a16:creationId xmlns:a16="http://schemas.microsoft.com/office/drawing/2014/main" id="{13EC3F9D-3BC0-95C7-44B4-1CC5098AF4AA}"/>
              </a:ext>
            </a:extLst>
          </p:cNvPr>
          <p:cNvSpPr>
            <a:spLocks noGrp="1"/>
          </p:cNvSpPr>
          <p:nvPr>
            <p:ph type="sldNum" sz="quarter" idx="4"/>
          </p:nvPr>
        </p:nvSpPr>
        <p:spPr/>
        <p:txBody>
          <a:bodyPr/>
          <a:lstStyle/>
          <a:p>
            <a:fld id="{C4929C3B-27DB-4701-9AD5-57958A04CB2E}" type="slidenum">
              <a:rPr lang="en-US" smtClean="0"/>
              <a:pPr/>
              <a:t>46</a:t>
            </a:fld>
            <a:endParaRPr lang="en-US" dirty="0">
              <a:latin typeface="PT Sans" panose="020B0503020203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DF06CE14-6B6F-494F-5097-4EA19001B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227" y="1550507"/>
            <a:ext cx="5921253" cy="3756986"/>
          </a:xfrm>
          <a:prstGeom prst="rect">
            <a:avLst/>
          </a:prstGeom>
        </p:spPr>
      </p:pic>
      <p:pic>
        <p:nvPicPr>
          <p:cNvPr id="5" name="Picture 4" descr="A diagram of a fiber optic communication system&#10;&#10;Description automatically generated">
            <a:extLst>
              <a:ext uri="{FF2B5EF4-FFF2-40B4-BE49-F238E27FC236}">
                <a16:creationId xmlns:a16="http://schemas.microsoft.com/office/drawing/2014/main" id="{94446BA9-C4B8-244F-0009-295D07D91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75" y="2350329"/>
            <a:ext cx="4333552" cy="2026151"/>
          </a:xfrm>
          <a:prstGeom prst="rect">
            <a:avLst/>
          </a:prstGeom>
        </p:spPr>
      </p:pic>
      <p:sp>
        <p:nvSpPr>
          <p:cNvPr id="7" name="Content Placeholder 2">
            <a:extLst>
              <a:ext uri="{FF2B5EF4-FFF2-40B4-BE49-F238E27FC236}">
                <a16:creationId xmlns:a16="http://schemas.microsoft.com/office/drawing/2014/main" id="{FBEAC960-B119-A46A-248B-45DD428A0D32}"/>
              </a:ext>
            </a:extLst>
          </p:cNvPr>
          <p:cNvSpPr txBox="1">
            <a:spLocks/>
          </p:cNvSpPr>
          <p:nvPr/>
        </p:nvSpPr>
        <p:spPr>
          <a:xfrm>
            <a:off x="6423923" y="673227"/>
            <a:ext cx="1320648" cy="549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Light on</a:t>
            </a:r>
          </a:p>
        </p:txBody>
      </p:sp>
      <p:cxnSp>
        <p:nvCxnSpPr>
          <p:cNvPr id="8" name="Straight Arrow Connector 7">
            <a:extLst>
              <a:ext uri="{FF2B5EF4-FFF2-40B4-BE49-F238E27FC236}">
                <a16:creationId xmlns:a16="http://schemas.microsoft.com/office/drawing/2014/main" id="{AB5649BC-7AE3-3C62-4298-11A15726C9D3}"/>
              </a:ext>
            </a:extLst>
          </p:cNvPr>
          <p:cNvCxnSpPr>
            <a:cxnSpLocks/>
          </p:cNvCxnSpPr>
          <p:nvPr/>
        </p:nvCxnSpPr>
        <p:spPr>
          <a:xfrm flipH="1">
            <a:off x="5876176" y="1065475"/>
            <a:ext cx="939092" cy="147430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558105FE-CB74-7461-DA39-E2FC87FF8DFA}"/>
              </a:ext>
            </a:extLst>
          </p:cNvPr>
          <p:cNvCxnSpPr>
            <a:cxnSpLocks/>
          </p:cNvCxnSpPr>
          <p:nvPr/>
        </p:nvCxnSpPr>
        <p:spPr>
          <a:xfrm flipH="1">
            <a:off x="5953527" y="1312087"/>
            <a:ext cx="2252219" cy="267084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Content Placeholder 2">
            <a:extLst>
              <a:ext uri="{FF2B5EF4-FFF2-40B4-BE49-F238E27FC236}">
                <a16:creationId xmlns:a16="http://schemas.microsoft.com/office/drawing/2014/main" id="{C800D801-627A-4B1D-C8A3-E79CEB63934E}"/>
              </a:ext>
            </a:extLst>
          </p:cNvPr>
          <p:cNvSpPr txBox="1">
            <a:spLocks/>
          </p:cNvSpPr>
          <p:nvPr/>
        </p:nvSpPr>
        <p:spPr>
          <a:xfrm>
            <a:off x="7744571" y="911647"/>
            <a:ext cx="1320648" cy="549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Light off</a:t>
            </a:r>
          </a:p>
        </p:txBody>
      </p:sp>
    </p:spTree>
    <p:extLst>
      <p:ext uri="{BB962C8B-B14F-4D97-AF65-F5344CB8AC3E}">
        <p14:creationId xmlns:p14="http://schemas.microsoft.com/office/powerpoint/2010/main" val="134422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CD9A-18B5-EE1F-DB6C-2B1EE6E11ED8}"/>
              </a:ext>
            </a:extLst>
          </p:cNvPr>
          <p:cNvSpPr>
            <a:spLocks noGrp="1"/>
          </p:cNvSpPr>
          <p:nvPr>
            <p:ph type="title"/>
          </p:nvPr>
        </p:nvSpPr>
        <p:spPr/>
        <p:txBody>
          <a:bodyPr/>
          <a:lstStyle/>
          <a:p>
            <a:r>
              <a:rPr lang="en-US" dirty="0"/>
              <a:t>Module 3: oximeter</a:t>
            </a:r>
          </a:p>
        </p:txBody>
      </p:sp>
      <p:sp>
        <p:nvSpPr>
          <p:cNvPr id="4" name="Slide Number Placeholder 3">
            <a:extLst>
              <a:ext uri="{FF2B5EF4-FFF2-40B4-BE49-F238E27FC236}">
                <a16:creationId xmlns:a16="http://schemas.microsoft.com/office/drawing/2014/main" id="{5B2F45F2-00B2-28E9-00D4-D1D609987719}"/>
              </a:ext>
            </a:extLst>
          </p:cNvPr>
          <p:cNvSpPr>
            <a:spLocks noGrp="1"/>
          </p:cNvSpPr>
          <p:nvPr>
            <p:ph type="sldNum" sz="quarter" idx="4"/>
          </p:nvPr>
        </p:nvSpPr>
        <p:spPr/>
        <p:txBody>
          <a:bodyPr/>
          <a:lstStyle/>
          <a:p>
            <a:fld id="{C4929C3B-27DB-4701-9AD5-57958A04CB2E}" type="slidenum">
              <a:rPr lang="en-US" smtClean="0"/>
              <a:pPr/>
              <a:t>47</a:t>
            </a:fld>
            <a:endParaRPr lang="en-US" dirty="0">
              <a:latin typeface="PT Sans" panose="020B0503020203020204" pitchFamily="34" charset="0"/>
            </a:endParaRPr>
          </a:p>
        </p:txBody>
      </p:sp>
      <p:pic>
        <p:nvPicPr>
          <p:cNvPr id="5" name="Picture 4" descr="A close-up of a graph&#10;&#10;Description automatically generated">
            <a:extLst>
              <a:ext uri="{FF2B5EF4-FFF2-40B4-BE49-F238E27FC236}">
                <a16:creationId xmlns:a16="http://schemas.microsoft.com/office/drawing/2014/main" id="{9E54351B-1DA3-39B2-3347-07ED324E8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48" y="1363801"/>
            <a:ext cx="10882303" cy="4130398"/>
          </a:xfrm>
          <a:prstGeom prst="rect">
            <a:avLst/>
          </a:prstGeom>
        </p:spPr>
      </p:pic>
    </p:spTree>
    <p:extLst>
      <p:ext uri="{BB962C8B-B14F-4D97-AF65-F5344CB8AC3E}">
        <p14:creationId xmlns:p14="http://schemas.microsoft.com/office/powerpoint/2010/main" val="3410670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CD9A-18B5-EE1F-DB6C-2B1EE6E11ED8}"/>
              </a:ext>
            </a:extLst>
          </p:cNvPr>
          <p:cNvSpPr>
            <a:spLocks noGrp="1"/>
          </p:cNvSpPr>
          <p:nvPr>
            <p:ph type="title"/>
          </p:nvPr>
        </p:nvSpPr>
        <p:spPr/>
        <p:txBody>
          <a:bodyPr/>
          <a:lstStyle/>
          <a:p>
            <a:r>
              <a:rPr lang="en-US" dirty="0"/>
              <a:t>Module 3: oximeter</a:t>
            </a:r>
          </a:p>
        </p:txBody>
      </p:sp>
      <p:sp>
        <p:nvSpPr>
          <p:cNvPr id="4" name="Slide Number Placeholder 3">
            <a:extLst>
              <a:ext uri="{FF2B5EF4-FFF2-40B4-BE49-F238E27FC236}">
                <a16:creationId xmlns:a16="http://schemas.microsoft.com/office/drawing/2014/main" id="{5B2F45F2-00B2-28E9-00D4-D1D609987719}"/>
              </a:ext>
            </a:extLst>
          </p:cNvPr>
          <p:cNvSpPr>
            <a:spLocks noGrp="1"/>
          </p:cNvSpPr>
          <p:nvPr>
            <p:ph type="sldNum" sz="quarter" idx="4"/>
          </p:nvPr>
        </p:nvSpPr>
        <p:spPr/>
        <p:txBody>
          <a:bodyPr/>
          <a:lstStyle/>
          <a:p>
            <a:fld id="{C4929C3B-27DB-4701-9AD5-57958A04CB2E}" type="slidenum">
              <a:rPr lang="en-US" smtClean="0"/>
              <a:pPr/>
              <a:t>48</a:t>
            </a:fld>
            <a:endParaRPr lang="en-US" dirty="0">
              <a:latin typeface="PT Sans" panose="020B0503020203020204" pitchFamily="34" charset="0"/>
            </a:endParaRPr>
          </a:p>
        </p:txBody>
      </p:sp>
      <p:pic>
        <p:nvPicPr>
          <p:cNvPr id="6" name="Picture 5" descr="A graph with blue lines&#10;&#10;Description automatically generated">
            <a:extLst>
              <a:ext uri="{FF2B5EF4-FFF2-40B4-BE49-F238E27FC236}">
                <a16:creationId xmlns:a16="http://schemas.microsoft.com/office/drawing/2014/main" id="{041EC0A6-2F9C-CE00-554C-4C84DBAF1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9377" y="1546447"/>
            <a:ext cx="6014984" cy="3765105"/>
          </a:xfrm>
          <a:prstGeom prst="rect">
            <a:avLst/>
          </a:prstGeom>
        </p:spPr>
      </p:pic>
    </p:spTree>
    <p:extLst>
      <p:ext uri="{BB962C8B-B14F-4D97-AF65-F5344CB8AC3E}">
        <p14:creationId xmlns:p14="http://schemas.microsoft.com/office/powerpoint/2010/main" val="2913094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3106-2589-68D8-9ACB-532C16E39D87}"/>
              </a:ext>
            </a:extLst>
          </p:cNvPr>
          <p:cNvSpPr>
            <a:spLocks noGrp="1"/>
          </p:cNvSpPr>
          <p:nvPr>
            <p:ph type="title"/>
          </p:nvPr>
        </p:nvSpPr>
        <p:spPr/>
        <p:txBody>
          <a:bodyPr/>
          <a:lstStyle/>
          <a:p>
            <a:r>
              <a:rPr lang="en-US" dirty="0"/>
              <a:t>Module 4: Machine vision</a:t>
            </a:r>
          </a:p>
        </p:txBody>
      </p:sp>
      <p:pic>
        <p:nvPicPr>
          <p:cNvPr id="6" name="Content Placeholder 5" descr="A screenshot of a computer&#10;&#10;Description automatically generated">
            <a:extLst>
              <a:ext uri="{FF2B5EF4-FFF2-40B4-BE49-F238E27FC236}">
                <a16:creationId xmlns:a16="http://schemas.microsoft.com/office/drawing/2014/main" id="{4A73562F-0C9D-228F-4339-760CAF8FE1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2311" y="2961177"/>
            <a:ext cx="6062519" cy="3692380"/>
          </a:xfrm>
        </p:spPr>
      </p:pic>
      <p:sp>
        <p:nvSpPr>
          <p:cNvPr id="4" name="Slide Number Placeholder 3">
            <a:extLst>
              <a:ext uri="{FF2B5EF4-FFF2-40B4-BE49-F238E27FC236}">
                <a16:creationId xmlns:a16="http://schemas.microsoft.com/office/drawing/2014/main" id="{F8EDDE0B-0901-31F6-3B31-6A3476E23CCB}"/>
              </a:ext>
            </a:extLst>
          </p:cNvPr>
          <p:cNvSpPr>
            <a:spLocks noGrp="1"/>
          </p:cNvSpPr>
          <p:nvPr>
            <p:ph type="sldNum" sz="quarter" idx="4"/>
          </p:nvPr>
        </p:nvSpPr>
        <p:spPr/>
        <p:txBody>
          <a:bodyPr/>
          <a:lstStyle/>
          <a:p>
            <a:fld id="{C4929C3B-27DB-4701-9AD5-57958A04CB2E}" type="slidenum">
              <a:rPr lang="en-US" smtClean="0"/>
              <a:pPr/>
              <a:t>49</a:t>
            </a:fld>
            <a:endParaRPr lang="en-US" dirty="0">
              <a:latin typeface="PT Sans" panose="020B0503020203020204" pitchFamily="34" charset="0"/>
            </a:endParaRPr>
          </a:p>
        </p:txBody>
      </p:sp>
      <p:pic>
        <p:nvPicPr>
          <p:cNvPr id="5" name="Picture 4" descr="A screen shot of a computer&#10;&#10;Description automatically generated">
            <a:extLst>
              <a:ext uri="{FF2B5EF4-FFF2-40B4-BE49-F238E27FC236}">
                <a16:creationId xmlns:a16="http://schemas.microsoft.com/office/drawing/2014/main" id="{2D752E66-8615-B611-F11B-C3BF62035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086" y="371938"/>
            <a:ext cx="4203921" cy="2368209"/>
          </a:xfrm>
          <a:prstGeom prst="rect">
            <a:avLst/>
          </a:prstGeom>
        </p:spPr>
      </p:pic>
      <p:pic>
        <p:nvPicPr>
          <p:cNvPr id="8" name="Picture 7" descr="A diagram of a device&#10;&#10;Description automatically generated with medium confidence">
            <a:extLst>
              <a:ext uri="{FF2B5EF4-FFF2-40B4-BE49-F238E27FC236}">
                <a16:creationId xmlns:a16="http://schemas.microsoft.com/office/drawing/2014/main" id="{3A0D36A5-813D-24D2-7657-6E8D0EF94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71" y="1798998"/>
            <a:ext cx="4633362" cy="3482642"/>
          </a:xfrm>
          <a:prstGeom prst="rect">
            <a:avLst/>
          </a:prstGeom>
        </p:spPr>
      </p:pic>
      <p:sp>
        <p:nvSpPr>
          <p:cNvPr id="9" name="Content Placeholder 2">
            <a:extLst>
              <a:ext uri="{FF2B5EF4-FFF2-40B4-BE49-F238E27FC236}">
                <a16:creationId xmlns:a16="http://schemas.microsoft.com/office/drawing/2014/main" id="{AE91B0A3-48B0-3A37-B0EE-056F5A567574}"/>
              </a:ext>
            </a:extLst>
          </p:cNvPr>
          <p:cNvSpPr txBox="1">
            <a:spLocks/>
          </p:cNvSpPr>
          <p:nvPr/>
        </p:nvSpPr>
        <p:spPr>
          <a:xfrm>
            <a:off x="985963" y="5511454"/>
            <a:ext cx="3770976" cy="1798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Arduino + camera + ML = identify objects / letters / faces / anything</a:t>
            </a:r>
          </a:p>
        </p:txBody>
      </p:sp>
      <p:sp>
        <p:nvSpPr>
          <p:cNvPr id="10" name="Content Placeholder 2">
            <a:extLst>
              <a:ext uri="{FF2B5EF4-FFF2-40B4-BE49-F238E27FC236}">
                <a16:creationId xmlns:a16="http://schemas.microsoft.com/office/drawing/2014/main" id="{1E34B4DC-E1B2-9D8A-677F-D356EDABBE4C}"/>
              </a:ext>
            </a:extLst>
          </p:cNvPr>
          <p:cNvSpPr txBox="1">
            <a:spLocks/>
          </p:cNvSpPr>
          <p:nvPr/>
        </p:nvSpPr>
        <p:spPr>
          <a:xfrm>
            <a:off x="8913365" y="2075447"/>
            <a:ext cx="1327914" cy="681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Goal </a:t>
            </a:r>
          </a:p>
        </p:txBody>
      </p:sp>
      <p:sp>
        <p:nvSpPr>
          <p:cNvPr id="11" name="Content Placeholder 2">
            <a:extLst>
              <a:ext uri="{FF2B5EF4-FFF2-40B4-BE49-F238E27FC236}">
                <a16:creationId xmlns:a16="http://schemas.microsoft.com/office/drawing/2014/main" id="{1C33CCE3-FDBE-AD45-334D-D0C78F85E192}"/>
              </a:ext>
            </a:extLst>
          </p:cNvPr>
          <p:cNvSpPr txBox="1">
            <a:spLocks/>
          </p:cNvSpPr>
          <p:nvPr/>
        </p:nvSpPr>
        <p:spPr>
          <a:xfrm>
            <a:off x="8635116" y="5259774"/>
            <a:ext cx="1327914" cy="681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ECE 105</a:t>
            </a:r>
          </a:p>
        </p:txBody>
      </p:sp>
    </p:spTree>
    <p:extLst>
      <p:ext uri="{BB962C8B-B14F-4D97-AF65-F5344CB8AC3E}">
        <p14:creationId xmlns:p14="http://schemas.microsoft.com/office/powerpoint/2010/main" val="241468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A7D1-6DDD-2590-EBE4-7AD0DEE40861}"/>
              </a:ext>
            </a:extLst>
          </p:cNvPr>
          <p:cNvSpPr>
            <a:spLocks noGrp="1"/>
          </p:cNvSpPr>
          <p:nvPr>
            <p:ph type="title"/>
          </p:nvPr>
        </p:nvSpPr>
        <p:spPr/>
        <p:txBody>
          <a:bodyPr/>
          <a:lstStyle/>
          <a:p>
            <a:r>
              <a:rPr lang="en-US" dirty="0"/>
              <a:t>Neural interfaces – under the hood</a:t>
            </a:r>
          </a:p>
        </p:txBody>
      </p:sp>
      <p:pic>
        <p:nvPicPr>
          <p:cNvPr id="6" name="Picture 5" descr="A diagram of a computer program&#10;&#10;Description automatically generated with medium confidence">
            <a:extLst>
              <a:ext uri="{FF2B5EF4-FFF2-40B4-BE49-F238E27FC236}">
                <a16:creationId xmlns:a16="http://schemas.microsoft.com/office/drawing/2014/main" id="{107031D0-63F3-B9DD-39F5-ADACE7CD4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890" y="584201"/>
            <a:ext cx="9630663" cy="4265391"/>
          </a:xfrm>
          <a:prstGeom prst="rect">
            <a:avLst/>
          </a:prstGeom>
        </p:spPr>
      </p:pic>
      <p:sp>
        <p:nvSpPr>
          <p:cNvPr id="8" name="TextBox 7">
            <a:extLst>
              <a:ext uri="{FF2B5EF4-FFF2-40B4-BE49-F238E27FC236}">
                <a16:creationId xmlns:a16="http://schemas.microsoft.com/office/drawing/2014/main" id="{B535C929-0671-4188-9E9B-04942E68E1C1}"/>
              </a:ext>
            </a:extLst>
          </p:cNvPr>
          <p:cNvSpPr txBox="1"/>
          <p:nvPr/>
        </p:nvSpPr>
        <p:spPr>
          <a:xfrm>
            <a:off x="33962" y="4849592"/>
            <a:ext cx="11766518" cy="1754326"/>
          </a:xfrm>
          <a:prstGeom prst="rect">
            <a:avLst/>
          </a:prstGeom>
          <a:noFill/>
        </p:spPr>
        <p:txBody>
          <a:bodyPr wrap="square">
            <a:spAutoFit/>
          </a:bodyPr>
          <a:lstStyle/>
          <a:p>
            <a:r>
              <a:rPr lang="en-US" b="0" i="0" dirty="0">
                <a:solidFill>
                  <a:srgbClr val="0D0D0D"/>
                </a:solidFill>
                <a:effectLst/>
                <a:latin typeface="PT Sans" panose="020B0503020203020204" pitchFamily="34" charset="0"/>
              </a:rPr>
              <a:t>(a) Two clinical neural interfaces: a percutaneous neural recording implant, and a deep brain stimulator. (b) Components for an implantable bidirectional (black) or closed-loop (black and gray) wireless neural interface. (c) Example neural interface electrodes. [From left to right (adapted from Utah microelectrode array [6], SENSIGHT by Medtronic [7], ultrathin polymer threads by </a:t>
            </a:r>
            <a:r>
              <a:rPr lang="en-US" b="0" i="0" dirty="0" err="1">
                <a:solidFill>
                  <a:srgbClr val="0D0D0D"/>
                </a:solidFill>
                <a:effectLst/>
                <a:latin typeface="PT Sans" panose="020B0503020203020204" pitchFamily="34" charset="0"/>
              </a:rPr>
              <a:t>Neuralink</a:t>
            </a:r>
            <a:r>
              <a:rPr lang="en-US" b="0" i="0" dirty="0">
                <a:solidFill>
                  <a:srgbClr val="0D0D0D"/>
                </a:solidFill>
                <a:effectLst/>
                <a:latin typeface="PT Sans" panose="020B0503020203020204" pitchFamily="34" charset="0"/>
              </a:rPr>
              <a:t> [8], high-density neural matrix [9], </a:t>
            </a:r>
            <a:r>
              <a:rPr lang="en-US" b="0" i="0" dirty="0" err="1">
                <a:solidFill>
                  <a:srgbClr val="0D0D0D"/>
                </a:solidFill>
                <a:effectLst/>
                <a:latin typeface="PT Sans" panose="020B0503020203020204" pitchFamily="34" charset="0"/>
              </a:rPr>
              <a:t>Stentrode</a:t>
            </a:r>
            <a:r>
              <a:rPr lang="en-US" b="0" i="0" dirty="0">
                <a:solidFill>
                  <a:srgbClr val="0D0D0D"/>
                </a:solidFill>
                <a:effectLst/>
                <a:latin typeface="PT Sans" panose="020B0503020203020204" pitchFamily="34" charset="0"/>
              </a:rPr>
              <a:t> by </a:t>
            </a:r>
            <a:r>
              <a:rPr lang="en-US" b="0" i="0" dirty="0" err="1">
                <a:solidFill>
                  <a:srgbClr val="0D0D0D"/>
                </a:solidFill>
                <a:effectLst/>
                <a:latin typeface="PT Sans" panose="020B0503020203020204" pitchFamily="34" charset="0"/>
              </a:rPr>
              <a:t>Synchron</a:t>
            </a:r>
            <a:r>
              <a:rPr lang="en-US" b="0" i="0" dirty="0">
                <a:solidFill>
                  <a:srgbClr val="0D0D0D"/>
                </a:solidFill>
                <a:effectLst/>
                <a:latin typeface="PT Sans" panose="020B0503020203020204" pitchFamily="34" charset="0"/>
              </a:rPr>
              <a:t> [10], and </a:t>
            </a:r>
            <a:r>
              <a:rPr lang="en-US" b="0" i="0" dirty="0" err="1">
                <a:solidFill>
                  <a:srgbClr val="0D0D0D"/>
                </a:solidFill>
                <a:effectLst/>
                <a:latin typeface="PT Sans" panose="020B0503020203020204" pitchFamily="34" charset="0"/>
              </a:rPr>
              <a:t>ultraflexible</a:t>
            </a:r>
            <a:r>
              <a:rPr lang="en-US" b="0" i="0" dirty="0">
                <a:solidFill>
                  <a:srgbClr val="0D0D0D"/>
                </a:solidFill>
                <a:effectLst/>
                <a:latin typeface="PT Sans" panose="020B0503020203020204" pitchFamily="34" charset="0"/>
              </a:rPr>
              <a:t> syringe-injectable mesh [11]).] LNA: low-noise amplifier; ADC: analog-to-digital converter; Tx: transmitter; ML: machine learning; DAC: digital-to-analog converter; Rx: receiver.</a:t>
            </a:r>
            <a:endParaRPr lang="en-US" dirty="0">
              <a:latin typeface="PT Sans" panose="020B0503020203020204" pitchFamily="34" charset="0"/>
            </a:endParaRPr>
          </a:p>
        </p:txBody>
      </p:sp>
    </p:spTree>
    <p:extLst>
      <p:ext uri="{BB962C8B-B14F-4D97-AF65-F5344CB8AC3E}">
        <p14:creationId xmlns:p14="http://schemas.microsoft.com/office/powerpoint/2010/main" val="1333985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88E6-21CA-BC83-9D8B-F285AD2881F9}"/>
              </a:ext>
            </a:extLst>
          </p:cNvPr>
          <p:cNvSpPr>
            <a:spLocks noGrp="1"/>
          </p:cNvSpPr>
          <p:nvPr>
            <p:ph type="title"/>
          </p:nvPr>
        </p:nvSpPr>
        <p:spPr/>
        <p:txBody>
          <a:bodyPr/>
          <a:lstStyle/>
          <a:p>
            <a:r>
              <a:rPr lang="en-US" dirty="0"/>
              <a:t>Next lecture: system design</a:t>
            </a:r>
          </a:p>
        </p:txBody>
      </p:sp>
      <p:sp>
        <p:nvSpPr>
          <p:cNvPr id="4" name="Slide Number Placeholder 3">
            <a:extLst>
              <a:ext uri="{FF2B5EF4-FFF2-40B4-BE49-F238E27FC236}">
                <a16:creationId xmlns:a16="http://schemas.microsoft.com/office/drawing/2014/main" id="{F2020B22-2D27-89C9-B055-9643C2803E8F}"/>
              </a:ext>
            </a:extLst>
          </p:cNvPr>
          <p:cNvSpPr>
            <a:spLocks noGrp="1"/>
          </p:cNvSpPr>
          <p:nvPr>
            <p:ph type="sldNum" sz="quarter" idx="4"/>
          </p:nvPr>
        </p:nvSpPr>
        <p:spPr/>
        <p:txBody>
          <a:bodyPr/>
          <a:lstStyle/>
          <a:p>
            <a:fld id="{C4929C3B-27DB-4701-9AD5-57958A04CB2E}" type="slidenum">
              <a:rPr lang="en-US" smtClean="0"/>
              <a:pPr/>
              <a:t>50</a:t>
            </a:fld>
            <a:endParaRPr lang="en-US" dirty="0">
              <a:latin typeface="PT Sans" panose="020B0503020203020204" pitchFamily="34" charset="0"/>
            </a:endParaRPr>
          </a:p>
        </p:txBody>
      </p:sp>
      <p:pic>
        <p:nvPicPr>
          <p:cNvPr id="6" name="Picture 5" descr="A diagram of a computer&#10;&#10;Description automatically generated">
            <a:extLst>
              <a:ext uri="{FF2B5EF4-FFF2-40B4-BE49-F238E27FC236}">
                <a16:creationId xmlns:a16="http://schemas.microsoft.com/office/drawing/2014/main" id="{E4D5DBD8-02A5-5563-0D56-3D34A3ADD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415" y="1737749"/>
            <a:ext cx="9579170" cy="2491956"/>
          </a:xfrm>
          <a:prstGeom prst="rect">
            <a:avLst/>
          </a:prstGeom>
        </p:spPr>
      </p:pic>
    </p:spTree>
    <p:extLst>
      <p:ext uri="{BB962C8B-B14F-4D97-AF65-F5344CB8AC3E}">
        <p14:creationId xmlns:p14="http://schemas.microsoft.com/office/powerpoint/2010/main" val="295341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5E2E-D62C-BEE3-C712-74F2C4650129}"/>
              </a:ext>
            </a:extLst>
          </p:cNvPr>
          <p:cNvSpPr>
            <a:spLocks noGrp="1"/>
          </p:cNvSpPr>
          <p:nvPr>
            <p:ph type="title"/>
          </p:nvPr>
        </p:nvSpPr>
        <p:spPr/>
        <p:txBody>
          <a:bodyPr/>
          <a:lstStyle/>
          <a:p>
            <a:r>
              <a:rPr lang="en-US" dirty="0"/>
              <a:t>Link v0.9</a:t>
            </a:r>
          </a:p>
        </p:txBody>
      </p:sp>
      <p:pic>
        <p:nvPicPr>
          <p:cNvPr id="6" name="Picture 5" descr="Graphical user interface&#10;&#10;Description automatically generated">
            <a:extLst>
              <a:ext uri="{FF2B5EF4-FFF2-40B4-BE49-F238E27FC236}">
                <a16:creationId xmlns:a16="http://schemas.microsoft.com/office/drawing/2014/main" id="{D72346F3-90C2-308F-690F-796786898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069" y="736923"/>
            <a:ext cx="4828731" cy="3368040"/>
          </a:xfrm>
          <a:prstGeom prst="rect">
            <a:avLst/>
          </a:prstGeom>
        </p:spPr>
      </p:pic>
      <p:pic>
        <p:nvPicPr>
          <p:cNvPr id="8" name="Picture 7" descr="Diagram&#10;&#10;Description automatically generated">
            <a:extLst>
              <a:ext uri="{FF2B5EF4-FFF2-40B4-BE49-F238E27FC236}">
                <a16:creationId xmlns:a16="http://schemas.microsoft.com/office/drawing/2014/main" id="{73977E67-9900-2679-1DF4-973F3EE6B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446" y="706443"/>
            <a:ext cx="4987637" cy="3429000"/>
          </a:xfrm>
          <a:prstGeom prst="rect">
            <a:avLst/>
          </a:prstGeom>
        </p:spPr>
      </p:pic>
      <p:pic>
        <p:nvPicPr>
          <p:cNvPr id="10" name="Picture 9" descr="A picture containing text, mammal, rodent, mink&#10;&#10;Description automatically generated">
            <a:extLst>
              <a:ext uri="{FF2B5EF4-FFF2-40B4-BE49-F238E27FC236}">
                <a16:creationId xmlns:a16="http://schemas.microsoft.com/office/drawing/2014/main" id="{33F9F246-A148-D342-7258-208FFFFFE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100" y="4437057"/>
            <a:ext cx="6517640" cy="2292037"/>
          </a:xfrm>
          <a:prstGeom prst="rect">
            <a:avLst/>
          </a:prstGeom>
        </p:spPr>
      </p:pic>
      <p:sp>
        <p:nvSpPr>
          <p:cNvPr id="5" name="Content Placeholder 1">
            <a:extLst>
              <a:ext uri="{FF2B5EF4-FFF2-40B4-BE49-F238E27FC236}">
                <a16:creationId xmlns:a16="http://schemas.microsoft.com/office/drawing/2014/main" id="{B88EC424-914F-9758-DBF0-D759823EF6E8}"/>
              </a:ext>
            </a:extLst>
          </p:cNvPr>
          <p:cNvSpPr txBox="1">
            <a:spLocks/>
          </p:cNvSpPr>
          <p:nvPr/>
        </p:nvSpPr>
        <p:spPr>
          <a:xfrm>
            <a:off x="0" y="4159935"/>
            <a:ext cx="1442078" cy="1470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Sensors need </a:t>
            </a:r>
            <a:r>
              <a:rPr lang="en-US" sz="1800" b="1" dirty="0">
                <a:solidFill>
                  <a:schemeClr val="tx1"/>
                </a:solidFill>
                <a:latin typeface="PT Sans" panose="020B0503020203020204" pitchFamily="34" charset="0"/>
                <a:ea typeface="Source Sans Pro" panose="020B0503030403020204" pitchFamily="34" charset="0"/>
              </a:rPr>
              <a:t>electrical engineering</a:t>
            </a:r>
            <a:r>
              <a:rPr lang="en-US" sz="1800" dirty="0">
                <a:solidFill>
                  <a:schemeClr val="tx1"/>
                </a:solidFill>
                <a:latin typeface="PT Sans" panose="020B0503020203020204" pitchFamily="34" charset="0"/>
                <a:ea typeface="Source Sans Pro" panose="020B0503030403020204" pitchFamily="34" charset="0"/>
              </a:rPr>
              <a:t>, mechanical engineering, materials science, chemical engineering</a:t>
            </a:r>
          </a:p>
        </p:txBody>
      </p:sp>
      <p:sp>
        <p:nvSpPr>
          <p:cNvPr id="7" name="Content Placeholder 1">
            <a:extLst>
              <a:ext uri="{FF2B5EF4-FFF2-40B4-BE49-F238E27FC236}">
                <a16:creationId xmlns:a16="http://schemas.microsoft.com/office/drawing/2014/main" id="{0B058C79-D1A0-EE27-9DDB-15AB8D08247B}"/>
              </a:ext>
            </a:extLst>
          </p:cNvPr>
          <p:cNvSpPr txBox="1">
            <a:spLocks/>
          </p:cNvSpPr>
          <p:nvPr/>
        </p:nvSpPr>
        <p:spPr>
          <a:xfrm>
            <a:off x="8029251" y="4978842"/>
            <a:ext cx="2577790" cy="1470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Implants need </a:t>
            </a:r>
            <a:r>
              <a:rPr lang="en-US" sz="1800" b="1" dirty="0">
                <a:solidFill>
                  <a:schemeClr val="tx1"/>
                </a:solidFill>
                <a:latin typeface="PT Sans" panose="020B0503020203020204" pitchFamily="34" charset="0"/>
                <a:ea typeface="Source Sans Pro" panose="020B0503030403020204" pitchFamily="34" charset="0"/>
              </a:rPr>
              <a:t>electrical engineering</a:t>
            </a:r>
            <a:r>
              <a:rPr lang="en-US" sz="1800" dirty="0">
                <a:solidFill>
                  <a:schemeClr val="tx1"/>
                </a:solidFill>
                <a:latin typeface="PT Sans" panose="020B0503020203020204" pitchFamily="34" charset="0"/>
                <a:ea typeface="Source Sans Pro" panose="020B0503030403020204" pitchFamily="34" charset="0"/>
              </a:rPr>
              <a:t>, computer science</a:t>
            </a:r>
          </a:p>
        </p:txBody>
      </p:sp>
      <p:sp>
        <p:nvSpPr>
          <p:cNvPr id="9" name="Content Placeholder 1">
            <a:extLst>
              <a:ext uri="{FF2B5EF4-FFF2-40B4-BE49-F238E27FC236}">
                <a16:creationId xmlns:a16="http://schemas.microsoft.com/office/drawing/2014/main" id="{87C058F9-8856-C89A-6CD6-A9D1D4C87584}"/>
              </a:ext>
            </a:extLst>
          </p:cNvPr>
          <p:cNvSpPr txBox="1">
            <a:spLocks/>
          </p:cNvSpPr>
          <p:nvPr/>
        </p:nvSpPr>
        <p:spPr>
          <a:xfrm>
            <a:off x="5074070" y="125827"/>
            <a:ext cx="5910361" cy="1470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Surgical robots need robotics, </a:t>
            </a:r>
            <a:r>
              <a:rPr lang="en-US" sz="1800" b="1" dirty="0">
                <a:solidFill>
                  <a:schemeClr val="tx1"/>
                </a:solidFill>
                <a:latin typeface="PT Sans" panose="020B0503020203020204" pitchFamily="34" charset="0"/>
                <a:ea typeface="Source Sans Pro" panose="020B0503030403020204" pitchFamily="34" charset="0"/>
              </a:rPr>
              <a:t>electrical engineering</a:t>
            </a:r>
            <a:r>
              <a:rPr lang="en-US" sz="1800" dirty="0">
                <a:solidFill>
                  <a:schemeClr val="tx1"/>
                </a:solidFill>
                <a:latin typeface="PT Sans" panose="020B0503020203020204" pitchFamily="34" charset="0"/>
                <a:ea typeface="Source Sans Pro" panose="020B0503030403020204" pitchFamily="34" charset="0"/>
              </a:rPr>
              <a:t>, mechanical engineering, control engineering</a:t>
            </a:r>
          </a:p>
        </p:txBody>
      </p:sp>
    </p:spTree>
    <p:extLst>
      <p:ext uri="{BB962C8B-B14F-4D97-AF65-F5344CB8AC3E}">
        <p14:creationId xmlns:p14="http://schemas.microsoft.com/office/powerpoint/2010/main" val="101995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87CB-5680-0BB9-8B63-52B12C3B52A7}"/>
              </a:ext>
            </a:extLst>
          </p:cNvPr>
          <p:cNvSpPr>
            <a:spLocks noGrp="1"/>
          </p:cNvSpPr>
          <p:nvPr>
            <p:ph type="title"/>
          </p:nvPr>
        </p:nvSpPr>
        <p:spPr/>
        <p:txBody>
          <a:bodyPr/>
          <a:lstStyle/>
          <a:p>
            <a:r>
              <a:rPr lang="en-US" dirty="0"/>
              <a:t>Brain recording from 1024 analog pixels</a:t>
            </a:r>
          </a:p>
        </p:txBody>
      </p:sp>
      <p:pic>
        <p:nvPicPr>
          <p:cNvPr id="6" name="Picture 5" descr="A picture containing text, electronics, circuit&#10;&#10;Description automatically generated">
            <a:extLst>
              <a:ext uri="{FF2B5EF4-FFF2-40B4-BE49-F238E27FC236}">
                <a16:creationId xmlns:a16="http://schemas.microsoft.com/office/drawing/2014/main" id="{32112E15-F7A0-6FB4-6043-A68A948B4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63" y="1042555"/>
            <a:ext cx="5101518" cy="3405263"/>
          </a:xfrm>
          <a:prstGeom prst="rect">
            <a:avLst/>
          </a:prstGeom>
        </p:spPr>
      </p:pic>
      <p:pic>
        <p:nvPicPr>
          <p:cNvPr id="8" name="Picture 7" descr="Diagram&#10;&#10;Description automatically generated">
            <a:extLst>
              <a:ext uri="{FF2B5EF4-FFF2-40B4-BE49-F238E27FC236}">
                <a16:creationId xmlns:a16="http://schemas.microsoft.com/office/drawing/2014/main" id="{BEEBD86A-43CE-42E2-2BF5-39AB7CF4E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0253" y="1042555"/>
            <a:ext cx="4598492" cy="4668520"/>
          </a:xfrm>
          <a:prstGeom prst="rect">
            <a:avLst/>
          </a:prstGeom>
        </p:spPr>
      </p:pic>
      <p:sp>
        <p:nvSpPr>
          <p:cNvPr id="5" name="Content Placeholder 2">
            <a:extLst>
              <a:ext uri="{FF2B5EF4-FFF2-40B4-BE49-F238E27FC236}">
                <a16:creationId xmlns:a16="http://schemas.microsoft.com/office/drawing/2014/main" id="{9C33A865-7827-FF59-5660-5DB37E236279}"/>
              </a:ext>
            </a:extLst>
          </p:cNvPr>
          <p:cNvSpPr>
            <a:spLocks noGrp="1"/>
          </p:cNvSpPr>
          <p:nvPr>
            <p:ph idx="1"/>
          </p:nvPr>
        </p:nvSpPr>
        <p:spPr>
          <a:xfrm>
            <a:off x="711863" y="4663220"/>
            <a:ext cx="5384137" cy="1650116"/>
          </a:xfrm>
        </p:spPr>
        <p:txBody>
          <a:bodyPr>
            <a:normAutofit/>
          </a:bodyPr>
          <a:lstStyle/>
          <a:p>
            <a:r>
              <a:rPr lang="en-US" dirty="0"/>
              <a:t>Each neural recording unit requires sensors, integrated circuits, communications, and power</a:t>
            </a:r>
          </a:p>
          <a:p>
            <a:endParaRPr lang="en-US" dirty="0"/>
          </a:p>
        </p:txBody>
      </p:sp>
    </p:spTree>
    <p:extLst>
      <p:ext uri="{BB962C8B-B14F-4D97-AF65-F5344CB8AC3E}">
        <p14:creationId xmlns:p14="http://schemas.microsoft.com/office/powerpoint/2010/main" val="196253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A7BCD-AA8C-FB76-0AD2-EFD4861B982B}"/>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PT Sans" panose="020B0503020203020204" pitchFamily="34" charset="0"/>
              </a:rPr>
              <a:t>What is currently driving computing?</a:t>
            </a:r>
          </a:p>
        </p:txBody>
      </p:sp>
    </p:spTree>
    <p:extLst>
      <p:ext uri="{BB962C8B-B14F-4D97-AF65-F5344CB8AC3E}">
        <p14:creationId xmlns:p14="http://schemas.microsoft.com/office/powerpoint/2010/main" val="1762694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C621-6580-B7F8-DED1-2518F9713E30}"/>
              </a:ext>
            </a:extLst>
          </p:cNvPr>
          <p:cNvSpPr>
            <a:spLocks noGrp="1"/>
          </p:cNvSpPr>
          <p:nvPr>
            <p:ph type="title"/>
          </p:nvPr>
        </p:nvSpPr>
        <p:spPr/>
        <p:txBody>
          <a:bodyPr>
            <a:normAutofit/>
          </a:bodyPr>
          <a:lstStyle/>
          <a:p>
            <a:r>
              <a:rPr lang="en-US" dirty="0"/>
              <a:t>How do we carry out so much computing?</a:t>
            </a:r>
          </a:p>
        </p:txBody>
      </p:sp>
      <p:pic>
        <p:nvPicPr>
          <p:cNvPr id="3" name="Picture 4" descr="1947 First point contact transistor-1">
            <a:extLst>
              <a:ext uri="{FF2B5EF4-FFF2-40B4-BE49-F238E27FC236}">
                <a16:creationId xmlns:a16="http://schemas.microsoft.com/office/drawing/2014/main" id="{A6E7314E-8474-8E4E-F260-3D80E2401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836" y="1103312"/>
            <a:ext cx="3157537"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E182CECC-04F5-BED4-5B1D-13CB5E14EF83}"/>
              </a:ext>
            </a:extLst>
          </p:cNvPr>
          <p:cNvCxnSpPr/>
          <p:nvPr/>
        </p:nvCxnSpPr>
        <p:spPr>
          <a:xfrm>
            <a:off x="4436918" y="3314700"/>
            <a:ext cx="3688773"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3A73A908-BFA8-AAF0-EAFF-412E903A3788}"/>
              </a:ext>
            </a:extLst>
          </p:cNvPr>
          <p:cNvSpPr txBox="1"/>
          <p:nvPr/>
        </p:nvSpPr>
        <p:spPr>
          <a:xfrm>
            <a:off x="8125692" y="2213264"/>
            <a:ext cx="3510828" cy="1754326"/>
          </a:xfrm>
          <a:prstGeom prst="rect">
            <a:avLst/>
          </a:prstGeom>
          <a:noFill/>
        </p:spPr>
        <p:txBody>
          <a:bodyPr wrap="square" rtlCol="0">
            <a:spAutoFit/>
          </a:bodyPr>
          <a:lstStyle/>
          <a:p>
            <a:pPr algn="ctr"/>
            <a:r>
              <a:rPr lang="en-US" sz="5400" dirty="0">
                <a:latin typeface="PT Sans" panose="020B0503020203020204" pitchFamily="34" charset="0"/>
              </a:rPr>
              <a:t>We use transistors!</a:t>
            </a:r>
          </a:p>
        </p:txBody>
      </p:sp>
      <p:pic>
        <p:nvPicPr>
          <p:cNvPr id="8" name="Picture 7" descr="Diagram&#10;&#10;Description automatically generated with medium confidence">
            <a:extLst>
              <a:ext uri="{FF2B5EF4-FFF2-40B4-BE49-F238E27FC236}">
                <a16:creationId xmlns:a16="http://schemas.microsoft.com/office/drawing/2014/main" id="{F9773F62-2CFF-45B5-A833-6B7E48781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228" y="978114"/>
            <a:ext cx="2418151" cy="1942672"/>
          </a:xfrm>
          <a:prstGeom prst="rect">
            <a:avLst/>
          </a:prstGeom>
        </p:spPr>
      </p:pic>
      <p:pic>
        <p:nvPicPr>
          <p:cNvPr id="10" name="Picture 9" descr="A picture containing text, toy&#10;&#10;Description automatically generated">
            <a:extLst>
              <a:ext uri="{FF2B5EF4-FFF2-40B4-BE49-F238E27FC236}">
                <a16:creationId xmlns:a16="http://schemas.microsoft.com/office/drawing/2014/main" id="{4EC3BB0A-BF9A-B3FA-4CB2-3249A9B99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9914" y="3777414"/>
            <a:ext cx="3023715" cy="2267786"/>
          </a:xfrm>
          <a:prstGeom prst="rect">
            <a:avLst/>
          </a:prstGeom>
        </p:spPr>
      </p:pic>
    </p:spTree>
    <p:extLst>
      <p:ext uri="{BB962C8B-B14F-4D97-AF65-F5344CB8AC3E}">
        <p14:creationId xmlns:p14="http://schemas.microsoft.com/office/powerpoint/2010/main" val="359349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buFont typeface="Arial" charset="0"/>
          <a:buChar cha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22345</TotalTime>
  <Words>1724</Words>
  <Application>Microsoft Office PowerPoint</Application>
  <PresentationFormat>Widescreen</PresentationFormat>
  <Paragraphs>277</Paragraphs>
  <Slides>50</Slides>
  <Notes>4</Notes>
  <HiddenSlides>0</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8" baseType="lpstr">
      <vt:lpstr>Arial</vt:lpstr>
      <vt:lpstr>Calibri</vt:lpstr>
      <vt:lpstr>PT Sans</vt:lpstr>
      <vt:lpstr>Segoe UI</vt:lpstr>
      <vt:lpstr>Source Sans Pro</vt:lpstr>
      <vt:lpstr>Times New Roman</vt:lpstr>
      <vt:lpstr>Office Theme</vt:lpstr>
      <vt:lpstr>Bitmap Image</vt:lpstr>
      <vt:lpstr>ECE 105: Introduction to Electrical Engineering</vt:lpstr>
      <vt:lpstr>What is Electrical Engineering?</vt:lpstr>
      <vt:lpstr>Let’s look at EE at play: 3 little pigs demo by Neuralink</vt:lpstr>
      <vt:lpstr>Neuralink – the neural implant </vt:lpstr>
      <vt:lpstr>Neural interfaces – under the hood</vt:lpstr>
      <vt:lpstr>Link v0.9</vt:lpstr>
      <vt:lpstr>Brain recording from 1024 analog pixels</vt:lpstr>
      <vt:lpstr>PowerPoint Presentation</vt:lpstr>
      <vt:lpstr>How do we carry out so much computing?</vt:lpstr>
      <vt:lpstr>1956 Physics Nobel Prize</vt:lpstr>
      <vt:lpstr>What is a transistor?</vt:lpstr>
      <vt:lpstr>What is a transistor?</vt:lpstr>
      <vt:lpstr>What do modern day integrated circuits look like?</vt:lpstr>
      <vt:lpstr>What do these look like?</vt:lpstr>
      <vt:lpstr>PowerPoint Presentation</vt:lpstr>
      <vt:lpstr>How much has computing power increased?</vt:lpstr>
      <vt:lpstr>The First Moon Landing Was Achieved With Less Computing Power Than a Cell Phone or a Calculator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background and research</vt:lpstr>
      <vt:lpstr>Khan Lab @ USC</vt:lpstr>
      <vt:lpstr>Khan Lab @ USC</vt:lpstr>
      <vt:lpstr>Soft sensor systems for precision health and psychiatry</vt:lpstr>
      <vt:lpstr>Sensors for precision health and psychiatry</vt:lpstr>
      <vt:lpstr>AI-powered biosensor for detecting hand gestures</vt:lpstr>
      <vt:lpstr>Screen-printed MRI receive coils</vt:lpstr>
      <vt:lpstr>3D gas mapping in the gut with AI-enabled ingestible and wearable electronics</vt:lpstr>
      <vt:lpstr>3D gas mapping in the gut with AI-enabled ingestible and wearable electronics</vt:lpstr>
      <vt:lpstr>Kapadia Lab Research Portfolio</vt:lpstr>
      <vt:lpstr>PowerPoint Presentation</vt:lpstr>
      <vt:lpstr>EE 105 Course objectives</vt:lpstr>
      <vt:lpstr>Syllabus</vt:lpstr>
      <vt:lpstr>Course structure</vt:lpstr>
      <vt:lpstr>Approximate schedule</vt:lpstr>
      <vt:lpstr>Course content</vt:lpstr>
      <vt:lpstr>Custom demonstration board for EE 105</vt:lpstr>
      <vt:lpstr>Module 1 on circuits – demo resistive touchscreen </vt:lpstr>
      <vt:lpstr>Module 2: diodes and transistors</vt:lpstr>
      <vt:lpstr>Module 2: diodes and transistors</vt:lpstr>
      <vt:lpstr>Module 3: optical communication </vt:lpstr>
      <vt:lpstr>Module 3: oximeter</vt:lpstr>
      <vt:lpstr>Module 3: oximeter</vt:lpstr>
      <vt:lpstr>Module 4: Machine vision</vt:lpstr>
      <vt:lpstr>Next lecture: system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Yasser Khan</dc:creator>
  <cp:lastModifiedBy>Yasser Khan</cp:lastModifiedBy>
  <cp:revision>915</cp:revision>
  <cp:lastPrinted>2017-03-30T23:40:26Z</cp:lastPrinted>
  <dcterms:created xsi:type="dcterms:W3CDTF">2014-02-24T21:19:39Z</dcterms:created>
  <dcterms:modified xsi:type="dcterms:W3CDTF">2025-08-12T22:10:48Z</dcterms:modified>
</cp:coreProperties>
</file>